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2168" r:id="rId2"/>
    <p:sldId id="2210" r:id="rId3"/>
    <p:sldId id="2209" r:id="rId4"/>
    <p:sldId id="2213" r:id="rId5"/>
    <p:sldId id="353" r:id="rId6"/>
    <p:sldId id="486" r:id="rId7"/>
    <p:sldId id="481" r:id="rId8"/>
    <p:sldId id="482" r:id="rId9"/>
    <p:sldId id="483" r:id="rId10"/>
    <p:sldId id="434" r:id="rId11"/>
    <p:sldId id="490" r:id="rId12"/>
    <p:sldId id="499" r:id="rId13"/>
    <p:sldId id="2207" r:id="rId14"/>
    <p:sldId id="356" r:id="rId15"/>
    <p:sldId id="401" r:id="rId16"/>
    <p:sldId id="2147" r:id="rId17"/>
    <p:sldId id="299" r:id="rId18"/>
    <p:sldId id="301" r:id="rId19"/>
    <p:sldId id="365" r:id="rId20"/>
    <p:sldId id="435" r:id="rId21"/>
    <p:sldId id="484" r:id="rId22"/>
    <p:sldId id="492" r:id="rId23"/>
    <p:sldId id="452" r:id="rId24"/>
    <p:sldId id="262" r:id="rId25"/>
    <p:sldId id="2157" r:id="rId26"/>
    <p:sldId id="2201" r:id="rId27"/>
    <p:sldId id="441" r:id="rId28"/>
    <p:sldId id="440" r:id="rId29"/>
    <p:sldId id="442" r:id="rId30"/>
    <p:sldId id="443" r:id="rId31"/>
    <p:sldId id="444" r:id="rId32"/>
    <p:sldId id="445" r:id="rId33"/>
    <p:sldId id="425" r:id="rId34"/>
    <p:sldId id="2204" r:id="rId35"/>
    <p:sldId id="497" r:id="rId36"/>
    <p:sldId id="500" r:id="rId37"/>
    <p:sldId id="304" r:id="rId38"/>
    <p:sldId id="494" r:id="rId39"/>
    <p:sldId id="470" r:id="rId40"/>
    <p:sldId id="263" r:id="rId41"/>
    <p:sldId id="264" r:id="rId42"/>
    <p:sldId id="2197" r:id="rId43"/>
    <p:sldId id="271" r:id="rId44"/>
    <p:sldId id="397" r:id="rId45"/>
    <p:sldId id="398" r:id="rId46"/>
    <p:sldId id="272" r:id="rId47"/>
    <p:sldId id="273" r:id="rId48"/>
    <p:sldId id="274" r:id="rId49"/>
    <p:sldId id="399" r:id="rId50"/>
    <p:sldId id="2214" r:id="rId51"/>
    <p:sldId id="2216" r:id="rId52"/>
    <p:sldId id="498" r:id="rId53"/>
    <p:sldId id="373" r:id="rId54"/>
    <p:sldId id="341" r:id="rId55"/>
    <p:sldId id="468" r:id="rId56"/>
    <p:sldId id="265" r:id="rId57"/>
    <p:sldId id="266" r:id="rId58"/>
    <p:sldId id="2196" r:id="rId59"/>
    <p:sldId id="461" r:id="rId60"/>
    <p:sldId id="343" r:id="rId61"/>
    <p:sldId id="308" r:id="rId62"/>
    <p:sldId id="501" r:id="rId63"/>
    <p:sldId id="313" r:id="rId64"/>
    <p:sldId id="462" r:id="rId65"/>
    <p:sldId id="267" r:id="rId66"/>
    <p:sldId id="268" r:id="rId67"/>
    <p:sldId id="2152" r:id="rId68"/>
    <p:sldId id="2215" r:id="rId69"/>
    <p:sldId id="383" r:id="rId70"/>
    <p:sldId id="379" r:id="rId71"/>
    <p:sldId id="381" r:id="rId72"/>
    <p:sldId id="382" r:id="rId73"/>
    <p:sldId id="473" r:id="rId74"/>
    <p:sldId id="474" r:id="rId75"/>
    <p:sldId id="476" r:id="rId76"/>
    <p:sldId id="386" r:id="rId77"/>
    <p:sldId id="496" r:id="rId78"/>
    <p:sldId id="424" r:id="rId79"/>
    <p:sldId id="269" r:id="rId80"/>
    <p:sldId id="270" r:id="rId81"/>
    <p:sldId id="2162" r:id="rId82"/>
    <p:sldId id="2195" r:id="rId83"/>
    <p:sldId id="418" r:id="rId84"/>
    <p:sldId id="460" r:id="rId85"/>
    <p:sldId id="420" r:id="rId86"/>
    <p:sldId id="421" r:id="rId87"/>
    <p:sldId id="422" r:id="rId88"/>
    <p:sldId id="423" r:id="rId89"/>
    <p:sldId id="438" r:id="rId90"/>
  </p:sldIdLst>
  <p:sldSz cx="10287000" cy="6858000" type="35mm"/>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guide id="3" pos="324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3648"/>
    <a:srgbClr val="A78848"/>
    <a:srgbClr val="E5A178"/>
    <a:srgbClr val="E39215"/>
    <a:srgbClr val="FFCC66"/>
    <a:srgbClr val="0198D7"/>
    <a:srgbClr val="F793A2"/>
    <a:srgbClr val="99CCFF"/>
    <a:srgbClr val="65B2FF"/>
    <a:srgbClr val="00A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07" autoAdjust="0"/>
    <p:restoredTop sz="94607" autoAdjust="0"/>
  </p:normalViewPr>
  <p:slideViewPr>
    <p:cSldViewPr>
      <p:cViewPr varScale="1">
        <p:scale>
          <a:sx n="102" d="100"/>
          <a:sy n="102" d="100"/>
        </p:scale>
        <p:origin x="132" y="162"/>
      </p:cViewPr>
      <p:guideLst>
        <p:guide orient="horz" pos="2112"/>
        <p:guide pos="28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23772"/>
    </p:cViewPr>
  </p:sorterViewPr>
  <p:notesViewPr>
    <p:cSldViewPr>
      <p:cViewPr varScale="1">
        <p:scale>
          <a:sx n="59" d="100"/>
          <a:sy n="59" d="100"/>
        </p:scale>
        <p:origin x="-1740"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3123"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24"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3125"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BBEAFCD-19AF-4EEB-90E3-131323D3FB6B}" type="slidenum">
              <a:rPr lang="en-US"/>
              <a:pPr>
                <a:defRPr/>
              </a:pPr>
              <a:t>‹#›</a:t>
            </a:fld>
            <a:endParaRPr lang="en-US"/>
          </a:p>
        </p:txBody>
      </p:sp>
    </p:spTree>
    <p:extLst>
      <p:ext uri="{BB962C8B-B14F-4D97-AF65-F5344CB8AC3E}">
        <p14:creationId xmlns:p14="http://schemas.microsoft.com/office/powerpoint/2010/main" val="1456508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4996" name="Rectangle 4"/>
          <p:cNvSpPr>
            <a:spLocks noGrp="1" noRot="1" noChangeAspect="1" noChangeArrowheads="1" noTextEdit="1"/>
          </p:cNvSpPr>
          <p:nvPr>
            <p:ph type="sldImg" idx="2"/>
          </p:nvPr>
        </p:nvSpPr>
        <p:spPr bwMode="auto">
          <a:xfrm>
            <a:off x="814388" y="696913"/>
            <a:ext cx="5229225"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77F0B62-E0E3-425C-BABF-458457453467}" type="slidenum">
              <a:rPr lang="en-US"/>
              <a:pPr>
                <a:defRPr/>
              </a:pPr>
              <a:t>‹#›</a:t>
            </a:fld>
            <a:endParaRPr lang="en-US"/>
          </a:p>
        </p:txBody>
      </p:sp>
    </p:spTree>
    <p:extLst>
      <p:ext uri="{BB962C8B-B14F-4D97-AF65-F5344CB8AC3E}">
        <p14:creationId xmlns:p14="http://schemas.microsoft.com/office/powerpoint/2010/main" val="4062972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8FF217-97F2-4E25-A150-824D43B9E066}" type="slidenum">
              <a:rPr lang="en-US" altLang="en-US" smtClean="0"/>
              <a:pPr eaLnBrk="1" hangingPunct="1"/>
              <a:t>1</a:t>
            </a:fld>
            <a:endParaRPr lang="en-US" altLang="en-US"/>
          </a:p>
        </p:txBody>
      </p:sp>
      <p:sp>
        <p:nvSpPr>
          <p:cNvPr id="86019" name="Rectangle 2"/>
          <p:cNvSpPr>
            <a:spLocks noGrp="1" noRot="1" noChangeAspect="1" noChangeArrowheads="1" noTextEdit="1"/>
          </p:cNvSpPr>
          <p:nvPr>
            <p:ph type="sldImg"/>
          </p:nvPr>
        </p:nvSpPr>
        <p:spPr>
          <a:xfrm>
            <a:off x="814388" y="696913"/>
            <a:ext cx="5229225" cy="348615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1408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814388" y="696913"/>
            <a:ext cx="5229225" cy="3486150"/>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9933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8FF217-97F2-4E25-A150-824D43B9E066}" type="slidenum">
              <a:rPr lang="en-US" altLang="en-US" smtClean="0"/>
              <a:pPr eaLnBrk="1" hangingPunct="1"/>
              <a:t>26</a:t>
            </a:fld>
            <a:endParaRPr lang="en-US" altLang="en-US"/>
          </a:p>
        </p:txBody>
      </p:sp>
      <p:sp>
        <p:nvSpPr>
          <p:cNvPr id="86019" name="Rectangle 2"/>
          <p:cNvSpPr>
            <a:spLocks noGrp="1" noRot="1" noChangeAspect="1" noChangeArrowheads="1" noTextEdit="1"/>
          </p:cNvSpPr>
          <p:nvPr>
            <p:ph type="sldImg"/>
          </p:nvPr>
        </p:nvSpPr>
        <p:spPr>
          <a:xfrm>
            <a:off x="814388" y="696913"/>
            <a:ext cx="5229225" cy="348615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1593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814388" y="696913"/>
            <a:ext cx="5229225" cy="3486150"/>
          </a:xfrm>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62526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8FF217-97F2-4E25-A150-824D43B9E066}" type="slidenum">
              <a:rPr lang="en-US" altLang="en-US" smtClean="0"/>
              <a:pPr eaLnBrk="1" hangingPunct="1"/>
              <a:t>34</a:t>
            </a:fld>
            <a:endParaRPr lang="en-US" altLang="en-US"/>
          </a:p>
        </p:txBody>
      </p:sp>
      <p:sp>
        <p:nvSpPr>
          <p:cNvPr id="86019" name="Rectangle 2"/>
          <p:cNvSpPr>
            <a:spLocks noGrp="1" noRot="1" noChangeAspect="1" noChangeArrowheads="1" noTextEdit="1"/>
          </p:cNvSpPr>
          <p:nvPr>
            <p:ph type="sldImg"/>
          </p:nvPr>
        </p:nvSpPr>
        <p:spPr>
          <a:xfrm>
            <a:off x="814388" y="696913"/>
            <a:ext cx="5229225" cy="348615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9581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814388" y="696913"/>
            <a:ext cx="5229225" cy="3486150"/>
          </a:xfrm>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0812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814388" y="696913"/>
            <a:ext cx="5229225" cy="3486150"/>
          </a:xfrm>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55203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814388" y="696913"/>
            <a:ext cx="5229225" cy="3486150"/>
          </a:xfrm>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82125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814388" y="696913"/>
            <a:ext cx="5229225" cy="3486150"/>
          </a:xfrm>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40005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814388" y="696913"/>
            <a:ext cx="5229225" cy="3486150"/>
          </a:xfrm>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5321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814388" y="696913"/>
            <a:ext cx="5229225" cy="3486150"/>
          </a:xfrm>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0903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8FF217-97F2-4E25-A150-824D43B9E066}" type="slidenum">
              <a:rPr lang="en-US" altLang="en-US" smtClean="0"/>
              <a:pPr eaLnBrk="1" hangingPunct="1"/>
              <a:t>2</a:t>
            </a:fld>
            <a:endParaRPr lang="en-US" altLang="en-US"/>
          </a:p>
        </p:txBody>
      </p:sp>
      <p:sp>
        <p:nvSpPr>
          <p:cNvPr id="86019" name="Rectangle 2"/>
          <p:cNvSpPr>
            <a:spLocks noGrp="1" noRot="1" noChangeAspect="1" noChangeArrowheads="1" noTextEdit="1"/>
          </p:cNvSpPr>
          <p:nvPr>
            <p:ph type="sldImg"/>
          </p:nvPr>
        </p:nvSpPr>
        <p:spPr>
          <a:xfrm>
            <a:off x="814388" y="696913"/>
            <a:ext cx="5229225" cy="348615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70313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814388" y="696913"/>
            <a:ext cx="5229225" cy="3486150"/>
          </a:xfrm>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2211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10DC3E-7D8C-E249-87A4-18137F88D30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8543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8FF217-97F2-4E25-A150-824D43B9E06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9" name="Rectangle 2"/>
          <p:cNvSpPr>
            <a:spLocks noGrp="1" noRot="1" noChangeAspect="1" noChangeArrowheads="1" noTextEdit="1"/>
          </p:cNvSpPr>
          <p:nvPr>
            <p:ph type="sldImg"/>
          </p:nvPr>
        </p:nvSpPr>
        <p:spPr>
          <a:xfrm>
            <a:off x="814388" y="696913"/>
            <a:ext cx="5229225" cy="348615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34171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814388" y="696913"/>
            <a:ext cx="5229225" cy="348615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24232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47EE86-4086-4689-9398-8A7E1403747F}" type="slidenum">
              <a:rPr lang="en-US" altLang="en-US" smtClean="0"/>
              <a:pPr eaLnBrk="1" hangingPunct="1"/>
              <a:t>54</a:t>
            </a:fld>
            <a:endParaRPr lang="en-US" altLang="en-US"/>
          </a:p>
        </p:txBody>
      </p:sp>
      <p:sp>
        <p:nvSpPr>
          <p:cNvPr id="115715" name="Rectangle 2"/>
          <p:cNvSpPr>
            <a:spLocks noGrp="1" noRot="1" noChangeAspect="1" noChangeArrowheads="1" noTextEdit="1"/>
          </p:cNvSpPr>
          <p:nvPr>
            <p:ph type="sldImg"/>
          </p:nvPr>
        </p:nvSpPr>
        <p:spPr>
          <a:xfrm>
            <a:off x="814388" y="696913"/>
            <a:ext cx="5229225" cy="348615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Picture of Tad Calcara playing clarinet</a:t>
            </a:r>
          </a:p>
        </p:txBody>
      </p:sp>
    </p:spTree>
    <p:extLst>
      <p:ext uri="{BB962C8B-B14F-4D97-AF65-F5344CB8AC3E}">
        <p14:creationId xmlns:p14="http://schemas.microsoft.com/office/powerpoint/2010/main" val="3280458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814388" y="696913"/>
            <a:ext cx="5229225" cy="3486150"/>
          </a:xfrm>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0175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14388" y="696913"/>
            <a:ext cx="5229225" cy="3486150"/>
          </a:xfrm>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0623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814388" y="696913"/>
            <a:ext cx="5229225" cy="3486150"/>
          </a:xfrm>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83719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814388" y="696913"/>
            <a:ext cx="5229225" cy="3486150"/>
          </a:xfrm>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8811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814388" y="696913"/>
            <a:ext cx="5229225" cy="3486150"/>
          </a:xfrm>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5731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814388" y="696913"/>
            <a:ext cx="5229225" cy="348615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26985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814388" y="696913"/>
            <a:ext cx="5229225" cy="3486150"/>
          </a:xfrm>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90961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814388" y="696913"/>
            <a:ext cx="5229225" cy="3486150"/>
          </a:xfrm>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44268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10DC3E-7D8C-E249-87A4-18137F88D30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0681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814388" y="696913"/>
            <a:ext cx="5229225" cy="3486150"/>
          </a:xfrm>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18344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814388" y="696913"/>
            <a:ext cx="5229225" cy="3486150"/>
          </a:xfrm>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06880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814388" y="696913"/>
            <a:ext cx="5229225" cy="3486150"/>
          </a:xfrm>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28463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814388" y="696913"/>
            <a:ext cx="5229225" cy="3486150"/>
          </a:xfrm>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10152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814388" y="696913"/>
            <a:ext cx="5229225" cy="348615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68915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814388" y="696913"/>
            <a:ext cx="5229225" cy="3486150"/>
          </a:xfrm>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80795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814388" y="696913"/>
            <a:ext cx="5229225" cy="3486150"/>
          </a:xfrm>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7799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0DC3E-7D8C-E249-87A4-18137F88D307}" type="slidenum">
              <a:rPr lang="en-US" smtClean="0"/>
              <a:t>13</a:t>
            </a:fld>
            <a:endParaRPr lang="en-US"/>
          </a:p>
        </p:txBody>
      </p:sp>
    </p:spTree>
    <p:extLst>
      <p:ext uri="{BB962C8B-B14F-4D97-AF65-F5344CB8AC3E}">
        <p14:creationId xmlns:p14="http://schemas.microsoft.com/office/powerpoint/2010/main" val="2457251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8FF217-97F2-4E25-A150-824D43B9E066}" type="slidenum">
              <a:rPr lang="en-US" altLang="en-US" smtClean="0"/>
              <a:pPr eaLnBrk="1" hangingPunct="1"/>
              <a:t>82</a:t>
            </a:fld>
            <a:endParaRPr lang="en-US" altLang="en-US"/>
          </a:p>
        </p:txBody>
      </p:sp>
      <p:sp>
        <p:nvSpPr>
          <p:cNvPr id="86019" name="Rectangle 2"/>
          <p:cNvSpPr>
            <a:spLocks noGrp="1" noRot="1" noChangeAspect="1" noChangeArrowheads="1" noTextEdit="1"/>
          </p:cNvSpPr>
          <p:nvPr>
            <p:ph type="sldImg"/>
          </p:nvPr>
        </p:nvSpPr>
        <p:spPr>
          <a:xfrm>
            <a:off x="814388" y="696913"/>
            <a:ext cx="5229225" cy="348615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30905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814388" y="696913"/>
            <a:ext cx="5229225" cy="3486150"/>
          </a:xfrm>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7073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814388" y="696913"/>
            <a:ext cx="5229225" cy="3486150"/>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8043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814388" y="696913"/>
            <a:ext cx="5229225" cy="3486150"/>
          </a:xfrm>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0958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814388" y="696913"/>
            <a:ext cx="5229225" cy="3486150"/>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3705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814388" y="696913"/>
            <a:ext cx="5229225" cy="3486150"/>
          </a:xfrm>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8918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814388" y="696913"/>
            <a:ext cx="5229225" cy="3486150"/>
          </a:xfrm>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6149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3D9A2-B370-4DDA-8567-27B534E0EB4F}" type="slidenum">
              <a:rPr lang="en-US"/>
              <a:pPr>
                <a:defRPr/>
              </a:pPr>
              <a:t>‹#›</a:t>
            </a:fld>
            <a:endParaRPr lang="en-US"/>
          </a:p>
        </p:txBody>
      </p:sp>
    </p:spTree>
    <p:extLst>
      <p:ext uri="{BB962C8B-B14F-4D97-AF65-F5344CB8AC3E}">
        <p14:creationId xmlns:p14="http://schemas.microsoft.com/office/powerpoint/2010/main" val="400439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E7912A-7F41-4E60-9DEE-638EBEBB619B}" type="slidenum">
              <a:rPr lang="en-US"/>
              <a:pPr>
                <a:defRPr/>
              </a:pPr>
              <a:t>‹#›</a:t>
            </a:fld>
            <a:endParaRPr lang="en-US"/>
          </a:p>
        </p:txBody>
      </p:sp>
    </p:spTree>
    <p:extLst>
      <p:ext uri="{BB962C8B-B14F-4D97-AF65-F5344CB8AC3E}">
        <p14:creationId xmlns:p14="http://schemas.microsoft.com/office/powerpoint/2010/main" val="34512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96CCC4-EBBE-42AE-B1BA-CCF56BD513D3}" type="slidenum">
              <a:rPr lang="en-US"/>
              <a:pPr>
                <a:defRPr/>
              </a:pPr>
              <a:t>‹#›</a:t>
            </a:fld>
            <a:endParaRPr lang="en-US"/>
          </a:p>
        </p:txBody>
      </p:sp>
    </p:spTree>
    <p:extLst>
      <p:ext uri="{BB962C8B-B14F-4D97-AF65-F5344CB8AC3E}">
        <p14:creationId xmlns:p14="http://schemas.microsoft.com/office/powerpoint/2010/main" val="14822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ext Placeholder 2"/>
          <p:cNvSpPr>
            <a:spLocks noGrp="1"/>
          </p:cNvSpPr>
          <p:nvPr>
            <p:ph type="body" sz="half" idx="1"/>
          </p:nvPr>
        </p:nvSpPr>
        <p:spPr>
          <a:xfrm>
            <a:off x="514350"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2F4855-6941-4316-9B27-76CC15E566D2}" type="slidenum">
              <a:rPr lang="en-US"/>
              <a:pPr>
                <a:defRPr/>
              </a:pPr>
              <a:t>‹#›</a:t>
            </a:fld>
            <a:endParaRPr lang="en-US"/>
          </a:p>
        </p:txBody>
      </p:sp>
    </p:spTree>
    <p:extLst>
      <p:ext uri="{BB962C8B-B14F-4D97-AF65-F5344CB8AC3E}">
        <p14:creationId xmlns:p14="http://schemas.microsoft.com/office/powerpoint/2010/main" val="336711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29225"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E91656-DC56-45F4-9EA5-5256A899A4B5}" type="slidenum">
              <a:rPr lang="en-US"/>
              <a:pPr>
                <a:defRPr/>
              </a:pPr>
              <a:t>‹#›</a:t>
            </a:fld>
            <a:endParaRPr lang="en-US"/>
          </a:p>
        </p:txBody>
      </p:sp>
    </p:spTree>
    <p:extLst>
      <p:ext uri="{BB962C8B-B14F-4D97-AF65-F5344CB8AC3E}">
        <p14:creationId xmlns:p14="http://schemas.microsoft.com/office/powerpoint/2010/main" val="158029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ClipArt Placeholder 2"/>
          <p:cNvSpPr>
            <a:spLocks noGrp="1"/>
          </p:cNvSpPr>
          <p:nvPr>
            <p:ph type="clipArt" sz="half" idx="1"/>
          </p:nvPr>
        </p:nvSpPr>
        <p:spPr>
          <a:xfrm>
            <a:off x="514350" y="1600201"/>
            <a:ext cx="4543425" cy="4525963"/>
          </a:xfrm>
        </p:spPr>
        <p:txBody>
          <a:bodyPr/>
          <a:lstStyle/>
          <a:p>
            <a:pPr lvl="0"/>
            <a:endParaRPr lang="en-US" noProof="0"/>
          </a:p>
        </p:txBody>
      </p:sp>
      <p:sp>
        <p:nvSpPr>
          <p:cNvPr id="4" name="Text Placeholder 3"/>
          <p:cNvSpPr>
            <a:spLocks noGrp="1"/>
          </p:cNvSpPr>
          <p:nvPr>
            <p:ph type="body" sz="half" idx="2"/>
          </p:nvPr>
        </p:nvSpPr>
        <p:spPr>
          <a:xfrm>
            <a:off x="5229225"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D7E31F-320F-4FA5-8ABA-443D5A0D95D3}" type="slidenum">
              <a:rPr lang="en-US"/>
              <a:pPr>
                <a:defRPr/>
              </a:pPr>
              <a:t>‹#›</a:t>
            </a:fld>
            <a:endParaRPr lang="en-US"/>
          </a:p>
        </p:txBody>
      </p:sp>
    </p:spTree>
    <p:extLst>
      <p:ext uri="{BB962C8B-B14F-4D97-AF65-F5344CB8AC3E}">
        <p14:creationId xmlns:p14="http://schemas.microsoft.com/office/powerpoint/2010/main" val="90914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14350" y="274638"/>
            <a:ext cx="9258300" cy="1143000"/>
          </a:xfrm>
        </p:spPr>
        <p:txBody>
          <a:bodyPr/>
          <a:lstStyle/>
          <a:p>
            <a:r>
              <a:rPr lang="en-US"/>
              <a:t>Click to edit Master title style</a:t>
            </a:r>
          </a:p>
        </p:txBody>
      </p:sp>
      <p:sp>
        <p:nvSpPr>
          <p:cNvPr id="3" name="Content Placeholder 2"/>
          <p:cNvSpPr>
            <a:spLocks noGrp="1"/>
          </p:cNvSpPr>
          <p:nvPr>
            <p:ph sz="quarter" idx="1"/>
          </p:nvPr>
        </p:nvSpPr>
        <p:spPr>
          <a:xfrm>
            <a:off x="514350" y="1600200"/>
            <a:ext cx="454342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9225" y="1600200"/>
            <a:ext cx="454342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4350" y="3938589"/>
            <a:ext cx="454342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229225" y="3938589"/>
            <a:ext cx="454342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F20DAF-1670-441C-94B1-8FC35E179C14}" type="slidenum">
              <a:rPr lang="en-US"/>
              <a:pPr>
                <a:defRPr/>
              </a:pPr>
              <a:t>‹#›</a:t>
            </a:fld>
            <a:endParaRPr lang="en-US"/>
          </a:p>
        </p:txBody>
      </p:sp>
    </p:spTree>
    <p:extLst>
      <p:ext uri="{BB962C8B-B14F-4D97-AF65-F5344CB8AC3E}">
        <p14:creationId xmlns:p14="http://schemas.microsoft.com/office/powerpoint/2010/main" val="4164362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ext Placeholder 2"/>
          <p:cNvSpPr>
            <a:spLocks noGrp="1"/>
          </p:cNvSpPr>
          <p:nvPr>
            <p:ph type="body" sz="half" idx="1"/>
          </p:nvPr>
        </p:nvSpPr>
        <p:spPr>
          <a:xfrm>
            <a:off x="514350"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9225" y="1600200"/>
            <a:ext cx="454342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29225" y="3938589"/>
            <a:ext cx="454342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9FA4D21-D0F1-4E65-AF96-6DDD090B14D7}" type="slidenum">
              <a:rPr lang="en-US"/>
              <a:pPr>
                <a:defRPr/>
              </a:pPr>
              <a:t>‹#›</a:t>
            </a:fld>
            <a:endParaRPr lang="en-US"/>
          </a:p>
        </p:txBody>
      </p:sp>
    </p:spTree>
    <p:extLst>
      <p:ext uri="{BB962C8B-B14F-4D97-AF65-F5344CB8AC3E}">
        <p14:creationId xmlns:p14="http://schemas.microsoft.com/office/powerpoint/2010/main" val="3316130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9225" y="1600200"/>
            <a:ext cx="454342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29225" y="3938589"/>
            <a:ext cx="454342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BDBF677-C776-47E4-BA31-82A4317541FE}" type="slidenum">
              <a:rPr lang="en-US"/>
              <a:pPr>
                <a:defRPr/>
              </a:pPr>
              <a:t>‹#›</a:t>
            </a:fld>
            <a:endParaRPr lang="en-US"/>
          </a:p>
        </p:txBody>
      </p:sp>
    </p:spTree>
    <p:extLst>
      <p:ext uri="{BB962C8B-B14F-4D97-AF65-F5344CB8AC3E}">
        <p14:creationId xmlns:p14="http://schemas.microsoft.com/office/powerpoint/2010/main" val="2084272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Content Placeholder 2"/>
          <p:cNvSpPr>
            <a:spLocks noGrp="1"/>
          </p:cNvSpPr>
          <p:nvPr>
            <p:ph sz="quarter" idx="1"/>
          </p:nvPr>
        </p:nvSpPr>
        <p:spPr>
          <a:xfrm>
            <a:off x="514350" y="1600200"/>
            <a:ext cx="454342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9225" y="1600200"/>
            <a:ext cx="454342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14350" y="3938589"/>
            <a:ext cx="9258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2995E6C-E464-4E32-8093-5F9CB812407E}" type="slidenum">
              <a:rPr lang="en-US"/>
              <a:pPr>
                <a:defRPr/>
              </a:pPr>
              <a:t>‹#›</a:t>
            </a:fld>
            <a:endParaRPr lang="en-US"/>
          </a:p>
        </p:txBody>
      </p:sp>
    </p:spTree>
    <p:extLst>
      <p:ext uri="{BB962C8B-B14F-4D97-AF65-F5344CB8AC3E}">
        <p14:creationId xmlns:p14="http://schemas.microsoft.com/office/powerpoint/2010/main" val="1985837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ext Placeholder 2"/>
          <p:cNvSpPr>
            <a:spLocks noGrp="1"/>
          </p:cNvSpPr>
          <p:nvPr>
            <p:ph type="body" sz="half" idx="1"/>
          </p:nvPr>
        </p:nvSpPr>
        <p:spPr>
          <a:xfrm>
            <a:off x="514350" y="1600200"/>
            <a:ext cx="9258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 y="3938589"/>
            <a:ext cx="9258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50519E-4672-4677-805C-C32B6D1188A6}" type="slidenum">
              <a:rPr lang="en-US"/>
              <a:pPr>
                <a:defRPr/>
              </a:pPr>
              <a:t>‹#›</a:t>
            </a:fld>
            <a:endParaRPr lang="en-US"/>
          </a:p>
        </p:txBody>
      </p:sp>
    </p:spTree>
    <p:extLst>
      <p:ext uri="{BB962C8B-B14F-4D97-AF65-F5344CB8AC3E}">
        <p14:creationId xmlns:p14="http://schemas.microsoft.com/office/powerpoint/2010/main" val="104265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9282C-E3ED-400E-8B0E-637B1FA37DC0}" type="slidenum">
              <a:rPr lang="en-US"/>
              <a:pPr>
                <a:defRPr/>
              </a:pPr>
              <a:t>‹#›</a:t>
            </a:fld>
            <a:endParaRPr lang="en-US"/>
          </a:p>
        </p:txBody>
      </p:sp>
    </p:spTree>
    <p:extLst>
      <p:ext uri="{BB962C8B-B14F-4D97-AF65-F5344CB8AC3E}">
        <p14:creationId xmlns:p14="http://schemas.microsoft.com/office/powerpoint/2010/main" val="474815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64EB84-B721-784B-B980-59AD646D87EA}"/>
              </a:ext>
            </a:extLst>
          </p:cNvPr>
          <p:cNvSpPr/>
          <p:nvPr userDrawn="1"/>
        </p:nvSpPr>
        <p:spPr bwMode="auto">
          <a:xfrm>
            <a:off x="0" y="1905000"/>
            <a:ext cx="10287000" cy="4953000"/>
          </a:xfrm>
          <a:prstGeom prst="rect">
            <a:avLst/>
          </a:prstGeom>
          <a:noFill/>
          <a:ln w="762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1460C5DE-7ECB-EF40-A13A-C26D6CBEB67B}"/>
              </a:ext>
            </a:extLst>
          </p:cNvPr>
          <p:cNvSpPr txBox="1"/>
          <p:nvPr userDrawn="1"/>
        </p:nvSpPr>
        <p:spPr>
          <a:xfrm>
            <a:off x="0" y="1964353"/>
            <a:ext cx="10287000" cy="769441"/>
          </a:xfrm>
          <a:prstGeom prst="rect">
            <a:avLst/>
          </a:prstGeom>
          <a:noFill/>
          <a:ln w="76200">
            <a:noFill/>
          </a:ln>
        </p:spPr>
        <p:txBody>
          <a:bodyPr wrap="square" rtlCol="0">
            <a:spAutoFit/>
          </a:bodyPr>
          <a:lstStyle/>
          <a:p>
            <a:pPr algn="ctr"/>
            <a:endParaRPr lang="en-US" dirty="0"/>
          </a:p>
        </p:txBody>
      </p:sp>
      <p:sp>
        <p:nvSpPr>
          <p:cNvPr id="9" name="TextBox 8">
            <a:extLst>
              <a:ext uri="{FF2B5EF4-FFF2-40B4-BE49-F238E27FC236}">
                <a16:creationId xmlns:a16="http://schemas.microsoft.com/office/drawing/2014/main" id="{16DD6487-8A4C-964B-AB1D-E367983D437F}"/>
              </a:ext>
            </a:extLst>
          </p:cNvPr>
          <p:cNvSpPr txBox="1"/>
          <p:nvPr userDrawn="1"/>
        </p:nvSpPr>
        <p:spPr>
          <a:xfrm>
            <a:off x="2665000" y="1229380"/>
            <a:ext cx="4956998" cy="523220"/>
          </a:xfrm>
          <a:prstGeom prst="rect">
            <a:avLst/>
          </a:prstGeom>
          <a:noFill/>
        </p:spPr>
        <p:txBody>
          <a:bodyPr wrap="none" rtlCol="0">
            <a:spAutoFit/>
          </a:bodyPr>
          <a:lstStyle/>
          <a:p>
            <a:pPr algn="ctr"/>
            <a:r>
              <a:rPr lang="en-US" sz="2800" dirty="0"/>
              <a:t>Movie or Slide show Template</a:t>
            </a:r>
          </a:p>
        </p:txBody>
      </p:sp>
    </p:spTree>
    <p:extLst>
      <p:ext uri="{BB962C8B-B14F-4D97-AF65-F5344CB8AC3E}">
        <p14:creationId xmlns:p14="http://schemas.microsoft.com/office/powerpoint/2010/main" val="3041555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eelOff"/>
      </p:transition>
    </mc:Choice>
    <mc:Fallback xmlns="">
      <p:transition spd="slow" advClick="0" advTm="3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6BBA549-13CB-EF43-A3E5-F8BEEBF85D48}"/>
              </a:ext>
            </a:extLst>
          </p:cNvPr>
          <p:cNvSpPr>
            <a:spLocks noGrp="1"/>
          </p:cNvSpPr>
          <p:nvPr>
            <p:ph type="title"/>
          </p:nvPr>
        </p:nvSpPr>
        <p:spPr>
          <a:xfrm>
            <a:off x="105896" y="143435"/>
            <a:ext cx="5869641" cy="753036"/>
          </a:xfrm>
          <a:prstGeom prst="rect">
            <a:avLst/>
          </a:prstGeom>
        </p:spPr>
        <p:txBody>
          <a:bodyPr/>
          <a:lstStyle>
            <a:lvl1pPr>
              <a:defRPr b="1" i="0">
                <a:solidFill>
                  <a:schemeClr val="bg1"/>
                </a:solidFill>
                <a:latin typeface="Avenir Black"/>
              </a:defRPr>
            </a:lvl1pPr>
          </a:lstStyle>
          <a:p>
            <a:endParaRPr lang="en-US" dirty="0"/>
          </a:p>
        </p:txBody>
      </p:sp>
    </p:spTree>
    <p:extLst>
      <p:ext uri="{BB962C8B-B14F-4D97-AF65-F5344CB8AC3E}">
        <p14:creationId xmlns:p14="http://schemas.microsoft.com/office/powerpoint/2010/main" val="303698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B48AE-00E6-4C27-BC28-1C31F2459771}" type="slidenum">
              <a:rPr lang="en-US"/>
              <a:pPr>
                <a:defRPr/>
              </a:pPr>
              <a:t>‹#›</a:t>
            </a:fld>
            <a:endParaRPr lang="en-US"/>
          </a:p>
        </p:txBody>
      </p:sp>
    </p:spTree>
    <p:extLst>
      <p:ext uri="{BB962C8B-B14F-4D97-AF65-F5344CB8AC3E}">
        <p14:creationId xmlns:p14="http://schemas.microsoft.com/office/powerpoint/2010/main" val="205269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B5355D-11AD-44A1-8811-0F6155950A49}" type="slidenum">
              <a:rPr lang="en-US"/>
              <a:pPr>
                <a:defRPr/>
              </a:pPr>
              <a:t>‹#›</a:t>
            </a:fld>
            <a:endParaRPr lang="en-US"/>
          </a:p>
        </p:txBody>
      </p:sp>
    </p:spTree>
    <p:extLst>
      <p:ext uri="{BB962C8B-B14F-4D97-AF65-F5344CB8AC3E}">
        <p14:creationId xmlns:p14="http://schemas.microsoft.com/office/powerpoint/2010/main" val="331868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D7ECA7-8F76-4676-B53E-722A4D09495B}" type="slidenum">
              <a:rPr lang="en-US"/>
              <a:pPr>
                <a:defRPr/>
              </a:pPr>
              <a:t>‹#›</a:t>
            </a:fld>
            <a:endParaRPr lang="en-US"/>
          </a:p>
        </p:txBody>
      </p:sp>
    </p:spTree>
    <p:extLst>
      <p:ext uri="{BB962C8B-B14F-4D97-AF65-F5344CB8AC3E}">
        <p14:creationId xmlns:p14="http://schemas.microsoft.com/office/powerpoint/2010/main" val="319578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51E4DB-8E60-4838-B713-4BF1D8AD033D}" type="slidenum">
              <a:rPr lang="en-US"/>
              <a:pPr>
                <a:defRPr/>
              </a:pPr>
              <a:t>‹#›</a:t>
            </a:fld>
            <a:endParaRPr lang="en-US"/>
          </a:p>
        </p:txBody>
      </p:sp>
    </p:spTree>
    <p:extLst>
      <p:ext uri="{BB962C8B-B14F-4D97-AF65-F5344CB8AC3E}">
        <p14:creationId xmlns:p14="http://schemas.microsoft.com/office/powerpoint/2010/main" val="426154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E90511-3D0D-45C6-8469-DD7DC6BFCF03}" type="slidenum">
              <a:rPr lang="en-US"/>
              <a:pPr>
                <a:defRPr/>
              </a:pPr>
              <a:t>‹#›</a:t>
            </a:fld>
            <a:endParaRPr lang="en-US"/>
          </a:p>
        </p:txBody>
      </p:sp>
    </p:spTree>
    <p:extLst>
      <p:ext uri="{BB962C8B-B14F-4D97-AF65-F5344CB8AC3E}">
        <p14:creationId xmlns:p14="http://schemas.microsoft.com/office/powerpoint/2010/main" val="85869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87023-CE0B-4324-830E-2E3052FC82EE}" type="slidenum">
              <a:rPr lang="en-US"/>
              <a:pPr>
                <a:defRPr/>
              </a:pPr>
              <a:t>‹#›</a:t>
            </a:fld>
            <a:endParaRPr lang="en-US"/>
          </a:p>
        </p:txBody>
      </p:sp>
    </p:spTree>
    <p:extLst>
      <p:ext uri="{BB962C8B-B14F-4D97-AF65-F5344CB8AC3E}">
        <p14:creationId xmlns:p14="http://schemas.microsoft.com/office/powerpoint/2010/main" val="371930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1EA95A-3594-432E-A7A5-F1F6C5931E81}" type="slidenum">
              <a:rPr lang="en-US"/>
              <a:pPr>
                <a:defRPr/>
              </a:pPr>
              <a:t>‹#›</a:t>
            </a:fld>
            <a:endParaRPr lang="en-US"/>
          </a:p>
        </p:txBody>
      </p:sp>
    </p:spTree>
    <p:extLst>
      <p:ext uri="{BB962C8B-B14F-4D97-AF65-F5344CB8AC3E}">
        <p14:creationId xmlns:p14="http://schemas.microsoft.com/office/powerpoint/2010/main" val="215952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600201"/>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DA78937-92B6-496D-9B4E-0A56433B00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dsokids.com/art/instruments/photo1200cello.jpg" TargetMode="Externa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http://www.dsokids.com/art/instruments/photo160bass.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9.jpeg"/><Relationship Id="rId4" Type="http://schemas.openxmlformats.org/officeDocument/2006/relationships/hyperlink" Target="http://www.dsokids.com/art/instruments/photo1200cello.jp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s://www.goodfreephotos.com/vector-images/jar-of-pickles-vector-clipart.png.php" TargetMode="External"/><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Tuba_01.svg" TargetMode="External"/><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91.wmf"/><Relationship Id="rId7" Type="http://schemas.openxmlformats.org/officeDocument/2006/relationships/image" Target="../media/image95.wmf"/><Relationship Id="rId2" Type="http://schemas.openxmlformats.org/officeDocument/2006/relationships/image" Target="../media/image90.wmf"/><Relationship Id="rId1" Type="http://schemas.openxmlformats.org/officeDocument/2006/relationships/slideLayout" Target="../slideLayouts/slideLayout2.xml"/><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 Id="rId9" Type="http://schemas.openxmlformats.org/officeDocument/2006/relationships/image" Target="../media/image97.wmf"/></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hyperlink" Target="http://images.google.com/imgres?imgurl=http://www.denhaku.com/05fair/celesta.jpg&amp;imgrefurl=http://www.denhaku.com/05fair/05report.htm&amp;h=600&amp;w=800&amp;sz=139&amp;hl=en&amp;start=5&amp;tbnid=HRihwvBEnSfSuM:&amp;tbnh=107&amp;tbnw=143&amp;prev=/images?q=celesta&amp;ndsp=20&amp;svnum=10&amp;hl=en&amp;sa=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tiff"/><Relationship Id="rId1" Type="http://schemas.openxmlformats.org/officeDocument/2006/relationships/slideLayout" Target="../slideLayouts/slideLayout20.xml"/><Relationship Id="rId5" Type="http://schemas.openxmlformats.org/officeDocument/2006/relationships/image" Target="../media/image107.png"/><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700" y="2819400"/>
            <a:ext cx="8915400" cy="2554545"/>
          </a:xfrm>
          <a:prstGeom prst="rect">
            <a:avLst/>
          </a:prstGeom>
          <a:noFill/>
        </p:spPr>
        <p:txBody>
          <a:bodyPr wrap="square" lIns="91440" tIns="45720" rIns="91440" bIns="45720">
            <a:spAutoFit/>
          </a:bodyPr>
          <a:lstStyle/>
          <a:p>
            <a:pPr algn="ctr"/>
            <a:endParaRPr lang="en-US" sz="8000" b="1" dirty="0">
              <a:ln w="22225">
                <a:solidFill>
                  <a:srgbClr val="65B2FF"/>
                </a:solidFill>
                <a:prstDash val="solid"/>
              </a:ln>
              <a:solidFill>
                <a:srgbClr val="99CCFF"/>
              </a:solidFill>
            </a:endParaRPr>
          </a:p>
          <a:p>
            <a:pPr algn="ctr"/>
            <a:endParaRPr lang="en-US" sz="8000" b="1" i="1" cap="none" spc="0" dirty="0">
              <a:ln w="17780" cmpd="sng">
                <a:solidFill>
                  <a:schemeClr val="accent1">
                    <a:tint val="3000"/>
                  </a:schemeClr>
                </a:solidFill>
                <a:prstDash val="solid"/>
                <a:miter lim="800000"/>
              </a:ln>
              <a:solidFill>
                <a:srgbClr val="FF9933"/>
              </a:solidFill>
              <a:effectLst>
                <a:outerShdw blurRad="55000" dist="50800" dir="5400000" algn="tl">
                  <a:srgbClr val="000000">
                    <a:alpha val="33000"/>
                  </a:srgbClr>
                </a:outerShdw>
              </a:effectLst>
            </a:endParaRPr>
          </a:p>
        </p:txBody>
      </p:sp>
      <p:pic>
        <p:nvPicPr>
          <p:cNvPr id="5" name="Picture 4">
            <a:extLst>
              <a:ext uri="{FF2B5EF4-FFF2-40B4-BE49-F238E27FC236}">
                <a16:creationId xmlns:a16="http://schemas.microsoft.com/office/drawing/2014/main" id="{5091C488-D27C-454E-81D0-EFAEC2BF5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6" y="5562600"/>
            <a:ext cx="5807868" cy="945176"/>
          </a:xfrm>
          <a:prstGeom prst="rect">
            <a:avLst/>
          </a:prstGeom>
        </p:spPr>
      </p:pic>
      <p:sp>
        <p:nvSpPr>
          <p:cNvPr id="4" name="Rectangle 3"/>
          <p:cNvSpPr/>
          <p:nvPr/>
        </p:nvSpPr>
        <p:spPr>
          <a:xfrm>
            <a:off x="1104900" y="2819400"/>
            <a:ext cx="8242962" cy="1569660"/>
          </a:xfrm>
          <a:prstGeom prst="rect">
            <a:avLst/>
          </a:prstGeom>
        </p:spPr>
        <p:txBody>
          <a:bodyPr wrap="none">
            <a:spAutoFit/>
          </a:bodyPr>
          <a:lstStyle/>
          <a:p>
            <a:pPr marL="0" indent="0">
              <a:buNone/>
            </a:pPr>
            <a:r>
              <a:rPr lang="en-US" sz="4800" b="1" dirty="0">
                <a:ln w="22225">
                  <a:solidFill>
                    <a:schemeClr val="bg1">
                      <a:lumMod val="65000"/>
                    </a:schemeClr>
                  </a:solidFill>
                  <a:prstDash val="solid"/>
                </a:ln>
                <a:solidFill>
                  <a:schemeClr val="bg1"/>
                </a:solidFill>
              </a:rPr>
              <a:t>Welcome to Abravanel Hall</a:t>
            </a:r>
          </a:p>
          <a:p>
            <a:pPr marL="0" indent="0">
              <a:buNone/>
            </a:pPr>
            <a:r>
              <a:rPr lang="en-US" sz="4800" b="1" dirty="0">
                <a:ln w="22225">
                  <a:solidFill>
                    <a:schemeClr val="bg1">
                      <a:lumMod val="65000"/>
                    </a:schemeClr>
                  </a:solidFill>
                  <a:prstDash val="solid"/>
                </a:ln>
                <a:solidFill>
                  <a:schemeClr val="bg1"/>
                </a:solidFill>
              </a:rPr>
              <a:t>and your 5</a:t>
            </a:r>
            <a:r>
              <a:rPr lang="en-US" sz="4800" b="1" baseline="30000" dirty="0">
                <a:ln w="22225">
                  <a:solidFill>
                    <a:schemeClr val="bg1">
                      <a:lumMod val="65000"/>
                    </a:schemeClr>
                  </a:solidFill>
                  <a:prstDash val="solid"/>
                </a:ln>
                <a:solidFill>
                  <a:schemeClr val="bg1"/>
                </a:solidFill>
              </a:rPr>
              <a:t>th</a:t>
            </a:r>
            <a:r>
              <a:rPr lang="en-US" sz="4800" b="1" dirty="0">
                <a:ln w="22225">
                  <a:solidFill>
                    <a:schemeClr val="bg1">
                      <a:lumMod val="65000"/>
                    </a:schemeClr>
                  </a:solidFill>
                  <a:prstDash val="solid"/>
                </a:ln>
                <a:solidFill>
                  <a:schemeClr val="bg1"/>
                </a:solidFill>
              </a:rPr>
              <a:t> grade concert!</a:t>
            </a:r>
            <a:endParaRPr lang="en-US" sz="4800" dirty="0"/>
          </a:p>
        </p:txBody>
      </p:sp>
    </p:spTree>
    <p:extLst>
      <p:ext uri="{BB962C8B-B14F-4D97-AF65-F5344CB8AC3E}">
        <p14:creationId xmlns:p14="http://schemas.microsoft.com/office/powerpoint/2010/main" val="2657375687"/>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885125"/>
            <a:ext cx="2632983" cy="2895600"/>
          </a:xfrm>
        </p:spPr>
        <p:txBody>
          <a:bodyPr/>
          <a:lstStyle/>
          <a:p>
            <a:pPr algn="l"/>
            <a:r>
              <a:rPr lang="en-US" sz="2800" b="1" dirty="0">
                <a:solidFill>
                  <a:schemeClr val="bg1"/>
                </a:solidFill>
              </a:rPr>
              <a:t>Utah Symphony’s annual </a:t>
            </a:r>
            <a:br>
              <a:rPr lang="en-US" sz="2800" b="1" dirty="0">
                <a:solidFill>
                  <a:schemeClr val="bg1"/>
                </a:solidFill>
              </a:rPr>
            </a:br>
            <a:r>
              <a:rPr lang="en-US" sz="2800" b="1" dirty="0">
                <a:solidFill>
                  <a:schemeClr val="bg1"/>
                </a:solidFill>
              </a:rPr>
              <a:t>Ski Day with the Maestro</a:t>
            </a:r>
          </a:p>
        </p:txBody>
      </p:sp>
      <p:sp>
        <p:nvSpPr>
          <p:cNvPr id="5" name="TextBox 4"/>
          <p:cNvSpPr txBox="1"/>
          <p:nvPr/>
        </p:nvSpPr>
        <p:spPr>
          <a:xfrm>
            <a:off x="5600700" y="2191182"/>
            <a:ext cx="2596242" cy="307777"/>
          </a:xfrm>
          <a:prstGeom prst="rect">
            <a:avLst/>
          </a:prstGeom>
          <a:noFill/>
        </p:spPr>
        <p:txBody>
          <a:bodyPr wrap="square" rtlCol="0">
            <a:spAutoFit/>
          </a:bodyPr>
          <a:lstStyle/>
          <a:p>
            <a:r>
              <a:rPr lang="en-US" sz="1400" b="1" dirty="0">
                <a:solidFill>
                  <a:schemeClr val="bg1"/>
                </a:solidFill>
              </a:rPr>
              <a:t>Maestro Thierry Fischer</a:t>
            </a:r>
          </a:p>
        </p:txBody>
      </p:sp>
      <p:cxnSp>
        <p:nvCxnSpPr>
          <p:cNvPr id="7" name="Straight Arrow Connector 6"/>
          <p:cNvCxnSpPr/>
          <p:nvPr/>
        </p:nvCxnSpPr>
        <p:spPr>
          <a:xfrm>
            <a:off x="6050123" y="2964491"/>
            <a:ext cx="17145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Q:\Education\2017-18\Permanent\Utah Symphony Musicians\Utah Symphony Slide Show Pictures\Ski Day with the Maestr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602" y="2539059"/>
            <a:ext cx="5495161" cy="3091028"/>
          </a:xfrm>
          <a:prstGeom prst="rect">
            <a:avLst/>
          </a:prstGeom>
          <a:noFill/>
          <a:ln w="1270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67754" y="5680384"/>
            <a:ext cx="1920941" cy="307777"/>
          </a:xfrm>
          <a:prstGeom prst="rect">
            <a:avLst/>
          </a:prstGeom>
          <a:noFill/>
        </p:spPr>
        <p:txBody>
          <a:bodyPr wrap="square" rtlCol="0">
            <a:spAutoFit/>
          </a:bodyPr>
          <a:lstStyle/>
          <a:p>
            <a:r>
              <a:rPr lang="en-US" sz="1400" b="1" dirty="0">
                <a:solidFill>
                  <a:schemeClr val="bg1"/>
                </a:solidFill>
              </a:rPr>
              <a:t>John Eckstein, cello</a:t>
            </a:r>
          </a:p>
        </p:txBody>
      </p:sp>
      <p:sp>
        <p:nvSpPr>
          <p:cNvPr id="14" name="TextBox 13"/>
          <p:cNvSpPr txBox="1"/>
          <p:nvPr/>
        </p:nvSpPr>
        <p:spPr>
          <a:xfrm>
            <a:off x="4398764" y="5988161"/>
            <a:ext cx="2101791" cy="307777"/>
          </a:xfrm>
          <a:prstGeom prst="rect">
            <a:avLst/>
          </a:prstGeom>
          <a:noFill/>
        </p:spPr>
        <p:txBody>
          <a:bodyPr wrap="square" rtlCol="0">
            <a:spAutoFit/>
          </a:bodyPr>
          <a:lstStyle/>
          <a:p>
            <a:r>
              <a:rPr lang="en-US" sz="1400" b="1" dirty="0">
                <a:solidFill>
                  <a:schemeClr val="bg1"/>
                </a:solidFill>
              </a:rPr>
              <a:t>Kathryn Eberle, violin</a:t>
            </a:r>
          </a:p>
        </p:txBody>
      </p:sp>
      <p:sp>
        <p:nvSpPr>
          <p:cNvPr id="15" name="TextBox 14"/>
          <p:cNvSpPr txBox="1"/>
          <p:nvPr/>
        </p:nvSpPr>
        <p:spPr>
          <a:xfrm>
            <a:off x="6995006" y="6010951"/>
            <a:ext cx="2101791" cy="307777"/>
          </a:xfrm>
          <a:prstGeom prst="rect">
            <a:avLst/>
          </a:prstGeom>
          <a:noFill/>
        </p:spPr>
        <p:txBody>
          <a:bodyPr wrap="square" rtlCol="0">
            <a:spAutoFit/>
          </a:bodyPr>
          <a:lstStyle/>
          <a:p>
            <a:r>
              <a:rPr lang="en-US" sz="1400" b="1" dirty="0">
                <a:solidFill>
                  <a:schemeClr val="bg1"/>
                </a:solidFill>
              </a:rPr>
              <a:t>Joel Gibbs, viola</a:t>
            </a:r>
          </a:p>
        </p:txBody>
      </p:sp>
      <p:sp>
        <p:nvSpPr>
          <p:cNvPr id="16" name="TextBox 15"/>
          <p:cNvSpPr txBox="1"/>
          <p:nvPr/>
        </p:nvSpPr>
        <p:spPr>
          <a:xfrm>
            <a:off x="7610436" y="5682893"/>
            <a:ext cx="2552539" cy="307777"/>
          </a:xfrm>
          <a:prstGeom prst="rect">
            <a:avLst/>
          </a:prstGeom>
          <a:noFill/>
        </p:spPr>
        <p:txBody>
          <a:bodyPr wrap="square" rtlCol="0">
            <a:spAutoFit/>
          </a:bodyPr>
          <a:lstStyle/>
          <a:p>
            <a:r>
              <a:rPr lang="en-US" sz="1400" b="1" dirty="0">
                <a:solidFill>
                  <a:schemeClr val="bg1"/>
                </a:solidFill>
              </a:rPr>
              <a:t>Mark Davidson, trombone</a:t>
            </a:r>
          </a:p>
        </p:txBody>
      </p:sp>
      <p:cxnSp>
        <p:nvCxnSpPr>
          <p:cNvPr id="8" name="Straight Arrow Connector 7"/>
          <p:cNvCxnSpPr/>
          <p:nvPr/>
        </p:nvCxnSpPr>
        <p:spPr>
          <a:xfrm>
            <a:off x="6743700" y="2539059"/>
            <a:ext cx="0" cy="692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00509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Content Placeholder 6"/>
          <p:cNvSpPr>
            <a:spLocks noGrp="1"/>
          </p:cNvSpPr>
          <p:nvPr>
            <p:ph sz="half" idx="1"/>
          </p:nvPr>
        </p:nvSpPr>
        <p:spPr>
          <a:xfrm>
            <a:off x="551710" y="3200400"/>
            <a:ext cx="4629150" cy="2979846"/>
          </a:xfrm>
        </p:spPr>
        <p:txBody>
          <a:bodyPr/>
          <a:lstStyle/>
          <a:p>
            <a:pPr marL="0" indent="0">
              <a:buFontTx/>
              <a:buNone/>
            </a:pPr>
            <a:r>
              <a:rPr lang="en-US" altLang="en-US" b="1" dirty="0">
                <a:solidFill>
                  <a:schemeClr val="bg1"/>
                </a:solidFill>
              </a:rPr>
              <a:t>Associate Conductor Ben Manis will be conducting the Utah Symphony in today’s 5</a:t>
            </a:r>
            <a:r>
              <a:rPr lang="en-US" altLang="en-US" b="1" baseline="30000" dirty="0">
                <a:solidFill>
                  <a:schemeClr val="bg1"/>
                </a:solidFill>
              </a:rPr>
              <a:t>th</a:t>
            </a:r>
            <a:r>
              <a:rPr lang="en-US" altLang="en-US" b="1" dirty="0">
                <a:solidFill>
                  <a:schemeClr val="bg1"/>
                </a:solidFill>
              </a:rPr>
              <a:t> grade concert.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7300" y="2667000"/>
            <a:ext cx="4470400" cy="3352800"/>
          </a:xfrm>
          <a:prstGeom prst="rect">
            <a:avLst/>
          </a:prstGeom>
        </p:spPr>
      </p:pic>
    </p:spTree>
    <p:extLst>
      <p:ext uri="{BB962C8B-B14F-4D97-AF65-F5344CB8AC3E}">
        <p14:creationId xmlns:p14="http://schemas.microsoft.com/office/powerpoint/2010/main" val="781073548"/>
      </p:ext>
    </p:extLst>
  </p:cSld>
  <p:clrMapOvr>
    <a:masterClrMapping/>
  </p:clrMapOvr>
  <mc:AlternateContent xmlns:mc="http://schemas.openxmlformats.org/markup-compatibility/2006" xmlns:p14="http://schemas.microsoft.com/office/powerpoint/2010/main">
    <mc:Choice Requires="p14">
      <p:transition spd="slow" p14:dur="1600" advClick="0" advTm="12000">
        <p14:prism isInverted="1"/>
      </p:transition>
    </mc:Choice>
    <mc:Fallback xmlns="">
      <p:transition spd="slow" advClick="0" advTm="1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8681C1C-38B8-48DD-AC22-6C5E01CF92CF}"/>
              </a:ext>
            </a:extLst>
          </p:cNvPr>
          <p:cNvSpPr>
            <a:spLocks noGrp="1"/>
          </p:cNvSpPr>
          <p:nvPr>
            <p:ph idx="1"/>
          </p:nvPr>
        </p:nvSpPr>
        <p:spPr>
          <a:xfrm>
            <a:off x="514350" y="2849564"/>
            <a:ext cx="4781550" cy="3276600"/>
          </a:xfrm>
        </p:spPr>
        <p:txBody>
          <a:bodyPr/>
          <a:lstStyle/>
          <a:p>
            <a:pPr marL="0" indent="0">
              <a:buNone/>
            </a:pPr>
            <a:r>
              <a:rPr lang="en-US" b="1" dirty="0">
                <a:solidFill>
                  <a:schemeClr val="bg1"/>
                </a:solidFill>
              </a:rPr>
              <a:t>Ben and his fiancé Emily enjoying a paragliding adventure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5500" y="2057400"/>
            <a:ext cx="3269615" cy="4343400"/>
          </a:xfrm>
          <a:prstGeom prst="rect">
            <a:avLst/>
          </a:prstGeom>
        </p:spPr>
      </p:pic>
    </p:spTree>
    <p:extLst>
      <p:ext uri="{BB962C8B-B14F-4D97-AF65-F5344CB8AC3E}">
        <p14:creationId xmlns:p14="http://schemas.microsoft.com/office/powerpoint/2010/main" val="106925923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170AC8A-2AE2-144C-B9A6-F9BB32DD027B}"/>
              </a:ext>
            </a:extLst>
          </p:cNvPr>
          <p:cNvSpPr txBox="1">
            <a:spLocks/>
          </p:cNvSpPr>
          <p:nvPr/>
        </p:nvSpPr>
        <p:spPr>
          <a:xfrm>
            <a:off x="2528229" y="3242985"/>
            <a:ext cx="5230540" cy="2862227"/>
          </a:xfrm>
          <a:prstGeom prst="rect">
            <a:avLst/>
          </a:prstGeom>
        </p:spPr>
        <p:txBody>
          <a:bodyPr vert="horz" lIns="77153" tIns="38576" rIns="77153" bIns="38576"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363" dirty="0">
                <a:solidFill>
                  <a:schemeClr val="bg1"/>
                </a:solidFill>
                <a:latin typeface="Avenir Black" panose="02000503020000020003"/>
                <a:cs typeface="Futura Medium" panose="020B0602020204020303"/>
              </a:rPr>
              <a:t>Today’s concert was made possible by the financial support of many donors, including generous funding from the Professional Outreach Programs in the Schools (POPS), appropriated by the Utah State Legislature through the Utah State Board of Education, as well as The Elizabeth Brown Dee Fund for Music in the Schools.</a:t>
            </a:r>
          </a:p>
          <a:p>
            <a:pPr marL="0" indent="0" algn="just">
              <a:lnSpc>
                <a:spcPct val="100000"/>
              </a:lnSpc>
              <a:buNone/>
            </a:pPr>
            <a:r>
              <a:rPr lang="en-US" sz="2363" dirty="0">
                <a:solidFill>
                  <a:schemeClr val="accent1">
                    <a:lumMod val="50000"/>
                  </a:schemeClr>
                </a:solidFill>
                <a:latin typeface="Avenir Black" panose="02000503020000020003"/>
                <a:cs typeface="Calibri"/>
              </a:rPr>
              <a:t>			</a:t>
            </a:r>
          </a:p>
        </p:txBody>
      </p:sp>
      <p:pic>
        <p:nvPicPr>
          <p:cNvPr id="7" name="Picture 2" descr="Q:\Education\2014-15\Logos\POPS Logos\POPS Logo FINAL b&amp;w.jpg">
            <a:extLst>
              <a:ext uri="{FF2B5EF4-FFF2-40B4-BE49-F238E27FC236}">
                <a16:creationId xmlns:a16="http://schemas.microsoft.com/office/drawing/2014/main" id="{3FE9D082-2BCA-5F4B-A23B-EB556640EE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928" y="3410081"/>
            <a:ext cx="878779" cy="10010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51D1E6-E143-2749-A5E2-5767E02EA5EB}"/>
              </a:ext>
            </a:extLst>
          </p:cNvPr>
          <p:cNvPicPr>
            <a:picLocks noChangeAspect="1"/>
          </p:cNvPicPr>
          <p:nvPr/>
        </p:nvPicPr>
        <p:blipFill>
          <a:blip r:embed="rId4"/>
          <a:stretch>
            <a:fillRect/>
          </a:stretch>
        </p:blipFill>
        <p:spPr>
          <a:xfrm>
            <a:off x="289492" y="4414046"/>
            <a:ext cx="2073151" cy="730626"/>
          </a:xfrm>
          <a:prstGeom prst="rect">
            <a:avLst/>
          </a:prstGeom>
        </p:spPr>
      </p:pic>
      <p:pic>
        <p:nvPicPr>
          <p:cNvPr id="8" name="Picture 2">
            <a:extLst>
              <a:ext uri="{FF2B5EF4-FFF2-40B4-BE49-F238E27FC236}">
                <a16:creationId xmlns:a16="http://schemas.microsoft.com/office/drawing/2014/main" id="{0685789B-9007-5341-A2C6-89C02F4BB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6021" y="3338628"/>
            <a:ext cx="879049" cy="8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B18EA3B2-94FA-784D-8120-973941536282}"/>
              </a:ext>
            </a:extLst>
          </p:cNvPr>
          <p:cNvSpPr txBox="1"/>
          <p:nvPr/>
        </p:nvSpPr>
        <p:spPr>
          <a:xfrm>
            <a:off x="8780707" y="3495104"/>
            <a:ext cx="1328577" cy="830997"/>
          </a:xfrm>
          <a:prstGeom prst="rect">
            <a:avLst/>
          </a:prstGeom>
          <a:noFill/>
        </p:spPr>
        <p:txBody>
          <a:bodyPr wrap="square" rtlCol="0">
            <a:spAutoFit/>
          </a:bodyPr>
          <a:lstStyle/>
          <a:p>
            <a:pPr algn="ctr"/>
            <a:r>
              <a:rPr lang="en-US" sz="1200" cap="small" dirty="0">
                <a:solidFill>
                  <a:schemeClr val="bg2">
                    <a:lumMod val="90000"/>
                  </a:schemeClr>
                </a:solidFill>
                <a:latin typeface="Avenir Black" panose="02000503020000020003"/>
                <a:cs typeface="Futura Medium" panose="020B0602020204020303" pitchFamily="34" charset="-79"/>
              </a:rPr>
              <a:t>THE ELIZABETH BROWN DEE FUND FOR MUSIC IN THE SCHOOLS</a:t>
            </a:r>
          </a:p>
        </p:txBody>
      </p:sp>
      <p:pic>
        <p:nvPicPr>
          <p:cNvPr id="3" name="Picture 2">
            <a:extLst>
              <a:ext uri="{FF2B5EF4-FFF2-40B4-BE49-F238E27FC236}">
                <a16:creationId xmlns:a16="http://schemas.microsoft.com/office/drawing/2014/main" id="{A04AFD05-4904-2944-B25D-D50CAB8C66E7}"/>
              </a:ext>
            </a:extLst>
          </p:cNvPr>
          <p:cNvPicPr>
            <a:picLocks noChangeAspect="1"/>
          </p:cNvPicPr>
          <p:nvPr/>
        </p:nvPicPr>
        <p:blipFill>
          <a:blip r:embed="rId6"/>
          <a:stretch>
            <a:fillRect/>
          </a:stretch>
        </p:blipFill>
        <p:spPr>
          <a:xfrm>
            <a:off x="7901928" y="4638689"/>
            <a:ext cx="2207356" cy="505983"/>
          </a:xfrm>
          <a:prstGeom prst="rect">
            <a:avLst/>
          </a:prstGeom>
        </p:spPr>
      </p:pic>
      <p:sp>
        <p:nvSpPr>
          <p:cNvPr id="11" name="TextBox 10">
            <a:extLst>
              <a:ext uri="{FF2B5EF4-FFF2-40B4-BE49-F238E27FC236}">
                <a16:creationId xmlns:a16="http://schemas.microsoft.com/office/drawing/2014/main" id="{4CAF17D5-7380-EA4D-A1E0-2B8C4C64CCD0}"/>
              </a:ext>
            </a:extLst>
          </p:cNvPr>
          <p:cNvSpPr txBox="1"/>
          <p:nvPr/>
        </p:nvSpPr>
        <p:spPr>
          <a:xfrm>
            <a:off x="7754439" y="5253083"/>
            <a:ext cx="2479131" cy="461665"/>
          </a:xfrm>
          <a:prstGeom prst="rect">
            <a:avLst/>
          </a:prstGeom>
          <a:noFill/>
        </p:spPr>
        <p:txBody>
          <a:bodyPr wrap="square" rtlCol="0">
            <a:spAutoFit/>
          </a:bodyPr>
          <a:lstStyle/>
          <a:p>
            <a:pPr algn="ctr"/>
            <a:r>
              <a:rPr lang="en-US" sz="1200" cap="small" dirty="0">
                <a:solidFill>
                  <a:schemeClr val="bg2">
                    <a:lumMod val="90000"/>
                  </a:schemeClr>
                </a:solidFill>
                <a:latin typeface="Avenir Black" panose="02000503020000020003"/>
                <a:cs typeface="Futura Medium" panose="020B0602020204020303" pitchFamily="34" charset="-79"/>
              </a:rPr>
              <a:t>The </a:t>
            </a:r>
            <a:r>
              <a:rPr lang="en-US" sz="1200" cap="small" dirty="0" err="1">
                <a:solidFill>
                  <a:schemeClr val="bg2">
                    <a:lumMod val="90000"/>
                  </a:schemeClr>
                </a:solidFill>
                <a:latin typeface="Avenir Black" panose="02000503020000020003"/>
                <a:cs typeface="Futura Medium" panose="020B0602020204020303" pitchFamily="34" charset="-79"/>
              </a:rPr>
              <a:t>Millerberg</a:t>
            </a:r>
            <a:endParaRPr lang="en-US" sz="1200" cap="small" dirty="0">
              <a:solidFill>
                <a:schemeClr val="bg2">
                  <a:lumMod val="90000"/>
                </a:schemeClr>
              </a:solidFill>
              <a:latin typeface="Avenir Black" panose="02000503020000020003"/>
              <a:cs typeface="Futura Medium" panose="020B0602020204020303" pitchFamily="34" charset="-79"/>
            </a:endParaRPr>
          </a:p>
          <a:p>
            <a:pPr algn="ctr"/>
            <a:r>
              <a:rPr lang="en-US" sz="1200" cap="small" dirty="0">
                <a:solidFill>
                  <a:schemeClr val="bg2">
                    <a:lumMod val="90000"/>
                  </a:schemeClr>
                </a:solidFill>
                <a:latin typeface="Avenir Black" panose="02000503020000020003"/>
                <a:cs typeface="Futura Medium" panose="020B0602020204020303" pitchFamily="34" charset="-79"/>
              </a:rPr>
              <a:t>Family Giving Fund</a:t>
            </a:r>
          </a:p>
        </p:txBody>
      </p:sp>
      <p:sp>
        <p:nvSpPr>
          <p:cNvPr id="12" name="Title 11">
            <a:extLst>
              <a:ext uri="{FF2B5EF4-FFF2-40B4-BE49-F238E27FC236}">
                <a16:creationId xmlns:a16="http://schemas.microsoft.com/office/drawing/2014/main" id="{4F30E098-5077-524E-9C92-265204C9113B}"/>
              </a:ext>
            </a:extLst>
          </p:cNvPr>
          <p:cNvSpPr>
            <a:spLocks noGrp="1"/>
          </p:cNvSpPr>
          <p:nvPr>
            <p:ph type="title"/>
          </p:nvPr>
        </p:nvSpPr>
        <p:spPr>
          <a:xfrm>
            <a:off x="2208679" y="2638148"/>
            <a:ext cx="5869641" cy="309250"/>
          </a:xfrm>
        </p:spPr>
        <p:txBody>
          <a:bodyPr>
            <a:normAutofit fontScale="90000"/>
          </a:bodyPr>
          <a:lstStyle/>
          <a:p>
            <a:r>
              <a:rPr lang="en-US" dirty="0"/>
              <a:t>Thanks to</a:t>
            </a:r>
            <a:r>
              <a:rPr lang="en-US" baseline="0" dirty="0"/>
              <a:t> Ou</a:t>
            </a:r>
            <a:r>
              <a:rPr lang="en-US" dirty="0"/>
              <a:t>r Sponsors</a:t>
            </a:r>
          </a:p>
        </p:txBody>
      </p:sp>
      <p:sp>
        <p:nvSpPr>
          <p:cNvPr id="2" name="TextBox 1"/>
          <p:cNvSpPr txBox="1"/>
          <p:nvPr/>
        </p:nvSpPr>
        <p:spPr>
          <a:xfrm>
            <a:off x="7896769" y="5714748"/>
            <a:ext cx="2194470" cy="461665"/>
          </a:xfrm>
          <a:prstGeom prst="rect">
            <a:avLst/>
          </a:prstGeom>
          <a:noFill/>
        </p:spPr>
        <p:txBody>
          <a:bodyPr wrap="square" rtlCol="0">
            <a:spAutoFit/>
          </a:bodyPr>
          <a:lstStyle/>
          <a:p>
            <a:pPr algn="ctr"/>
            <a:r>
              <a:rPr lang="en-US" sz="1200" cap="small" dirty="0">
                <a:solidFill>
                  <a:schemeClr val="bg2">
                    <a:lumMod val="90000"/>
                  </a:schemeClr>
                </a:solidFill>
                <a:latin typeface="Avenir Black" panose="02000503020000020003"/>
              </a:rPr>
              <a:t>Naoma Tate and </a:t>
            </a:r>
          </a:p>
          <a:p>
            <a:pPr algn="ctr"/>
            <a:r>
              <a:rPr lang="en-US" sz="1200" cap="small" dirty="0">
                <a:solidFill>
                  <a:schemeClr val="bg2">
                    <a:lumMod val="90000"/>
                  </a:schemeClr>
                </a:solidFill>
                <a:latin typeface="Avenir Black" panose="02000503020000020003"/>
              </a:rPr>
              <a:t>The Family of Hal Tate</a:t>
            </a:r>
            <a:endParaRPr lang="en-US" sz="1400" cap="small" dirty="0">
              <a:solidFill>
                <a:schemeClr val="bg2">
                  <a:lumMod val="90000"/>
                </a:schemeClr>
              </a:solidFill>
              <a:latin typeface="Avenir Black" panose="02000503020000020003"/>
            </a:endParaRPr>
          </a:p>
        </p:txBody>
      </p:sp>
      <p:pic>
        <p:nvPicPr>
          <p:cNvPr id="1028" name="Picture 4" descr="Plan-B Theatre Compan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491" y="3429786"/>
            <a:ext cx="1075728" cy="688466"/>
          </a:xfrm>
          <a:prstGeom prst="rect">
            <a:avLst/>
          </a:prstGeom>
          <a:solidFill>
            <a:schemeClr val="bg1"/>
          </a:solidFill>
          <a:extLst/>
        </p:spPr>
      </p:pic>
      <p:pic>
        <p:nvPicPr>
          <p:cNvPr id="1030" name="Picture 6" descr="Utah Division of Arts &amp; Museum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91" y="5316689"/>
            <a:ext cx="2073152" cy="5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71999"/>
      </p:ext>
    </p:extLst>
  </p:cSld>
  <p:clrMapOvr>
    <a:masterClrMapping/>
  </p:clrMapOvr>
  <p:transition spd="slow" advTm="6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sz="half" idx="1"/>
          </p:nvPr>
        </p:nvSpPr>
        <p:spPr>
          <a:xfrm>
            <a:off x="266700" y="3272984"/>
            <a:ext cx="4543425" cy="3124200"/>
          </a:xfrm>
        </p:spPr>
        <p:txBody>
          <a:bodyPr/>
          <a:lstStyle/>
          <a:p>
            <a:pPr marL="533400" indent="-533400" eaLnBrk="1" hangingPunct="1">
              <a:buFontTx/>
              <a:buNone/>
            </a:pPr>
            <a:r>
              <a:rPr lang="en-US" altLang="en-US" b="1" dirty="0">
                <a:solidFill>
                  <a:schemeClr val="bg1"/>
                </a:solidFill>
              </a:rPr>
              <a:t>Fun Fact: </a:t>
            </a:r>
          </a:p>
          <a:p>
            <a:pPr marL="533400" indent="-533400" eaLnBrk="1" hangingPunct="1">
              <a:buFontTx/>
              <a:buNone/>
            </a:pPr>
            <a:r>
              <a:rPr lang="en-US" altLang="en-US" b="1" dirty="0">
                <a:solidFill>
                  <a:schemeClr val="bg1"/>
                </a:solidFill>
              </a:rPr>
              <a:t>Barbara Scowcroft’s</a:t>
            </a:r>
          </a:p>
          <a:p>
            <a:pPr marL="533400" indent="-533400" eaLnBrk="1" hangingPunct="1">
              <a:buFontTx/>
              <a:buNone/>
            </a:pPr>
            <a:r>
              <a:rPr lang="en-US" altLang="en-US" b="1" dirty="0">
                <a:solidFill>
                  <a:schemeClr val="bg1"/>
                </a:solidFill>
              </a:rPr>
              <a:t>violin was made in </a:t>
            </a:r>
          </a:p>
          <a:p>
            <a:pPr marL="533400" indent="-533400" eaLnBrk="1" hangingPunct="1">
              <a:buFontTx/>
              <a:buNone/>
            </a:pPr>
            <a:r>
              <a:rPr lang="en-US" altLang="en-US" b="1" dirty="0">
                <a:solidFill>
                  <a:schemeClr val="bg1"/>
                </a:solidFill>
              </a:rPr>
              <a:t>1650 by </a:t>
            </a:r>
            <a:r>
              <a:rPr lang="en-US" altLang="en-US" b="1" dirty="0" err="1">
                <a:solidFill>
                  <a:schemeClr val="bg1"/>
                </a:solidFill>
              </a:rPr>
              <a:t>Nicolo</a:t>
            </a:r>
            <a:r>
              <a:rPr lang="en-US" altLang="en-US" b="1" dirty="0">
                <a:solidFill>
                  <a:schemeClr val="bg1"/>
                </a:solidFill>
              </a:rPr>
              <a:t> Amati. </a:t>
            </a:r>
          </a:p>
          <a:p>
            <a:pPr marL="533400" indent="-533400" eaLnBrk="1" hangingPunct="1">
              <a:buFontTx/>
              <a:buNone/>
            </a:pPr>
            <a:r>
              <a:rPr lang="en-US" altLang="en-US" b="1" dirty="0">
                <a:solidFill>
                  <a:schemeClr val="bg1"/>
                </a:solidFill>
              </a:rPr>
              <a:t>That’s before</a:t>
            </a:r>
          </a:p>
          <a:p>
            <a:pPr marL="533400" indent="-533400" eaLnBrk="1" hangingPunct="1">
              <a:buFontTx/>
              <a:buNone/>
            </a:pPr>
            <a:r>
              <a:rPr lang="en-US" altLang="en-US" b="1" dirty="0">
                <a:solidFill>
                  <a:schemeClr val="bg1"/>
                </a:solidFill>
              </a:rPr>
              <a:t>J.S. Bach was born!</a:t>
            </a:r>
          </a:p>
          <a:p>
            <a:pPr marL="533400" indent="-533400" eaLnBrk="1" hangingPunct="1"/>
            <a:endParaRPr lang="en-US" altLang="en-US" dirty="0"/>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58767">
            <a:off x="8591226" y="4669490"/>
            <a:ext cx="885825" cy="1798637"/>
          </a:xfrm>
          <a:prstGeom prst="rect">
            <a:avLst/>
          </a:prstGeom>
          <a:noFill/>
          <a:ln w="41275">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12293" name="B12E1A7F-DCD4-4178-8C7D-7996D99D08DC" descr="B12E1A7F-DCD4-4178-8C7D-7996D99D08D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316249">
            <a:off x="4630356" y="3094948"/>
            <a:ext cx="3418284" cy="2278062"/>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10000">
        <p14:prism isInverted="1"/>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1000" fill="hold"/>
                                        <p:tgtEl>
                                          <p:spTgt spid="12293"/>
                                        </p:tgtEl>
                                        <p:attrNameLst>
                                          <p:attrName>ppt_w</p:attrName>
                                        </p:attrNameLst>
                                      </p:cBhvr>
                                      <p:tavLst>
                                        <p:tav tm="0">
                                          <p:val>
                                            <p:fltVal val="0"/>
                                          </p:val>
                                        </p:tav>
                                        <p:tav tm="100000">
                                          <p:val>
                                            <p:strVal val="#ppt_w"/>
                                          </p:val>
                                        </p:tav>
                                      </p:tavLst>
                                    </p:anim>
                                    <p:anim calcmode="lin" valueType="num">
                                      <p:cBhvr>
                                        <p:cTn id="8" dur="1000" fill="hold"/>
                                        <p:tgtEl>
                                          <p:spTgt spid="12293"/>
                                        </p:tgtEl>
                                        <p:attrNameLst>
                                          <p:attrName>ppt_h</p:attrName>
                                        </p:attrNameLst>
                                      </p:cBhvr>
                                      <p:tavLst>
                                        <p:tav tm="0">
                                          <p:val>
                                            <p:fltVal val="0"/>
                                          </p:val>
                                        </p:tav>
                                        <p:tav tm="100000">
                                          <p:val>
                                            <p:strVal val="#ppt_h"/>
                                          </p:val>
                                        </p:tav>
                                      </p:tavLst>
                                    </p:anim>
                                    <p:animEffect transition="in" filter="fade">
                                      <p:cBhvr>
                                        <p:cTn id="9"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24500" y="3505200"/>
            <a:ext cx="4543425" cy="3124199"/>
          </a:xfrm>
        </p:spPr>
        <p:txBody>
          <a:bodyPr/>
          <a:lstStyle/>
          <a:p>
            <a:pPr marL="0" indent="0">
              <a:buFontTx/>
              <a:buNone/>
              <a:defRPr/>
            </a:pPr>
            <a:r>
              <a:rPr lang="en-US" b="1" dirty="0">
                <a:solidFill>
                  <a:schemeClr val="bg1"/>
                </a:solidFill>
              </a:rPr>
              <a:t>Fun Fact: </a:t>
            </a:r>
          </a:p>
          <a:p>
            <a:pPr marL="0" indent="0">
              <a:buFontTx/>
              <a:buNone/>
              <a:defRPr/>
            </a:pPr>
            <a:r>
              <a:rPr lang="en-US" b="1" dirty="0">
                <a:solidFill>
                  <a:schemeClr val="bg1"/>
                </a:solidFill>
              </a:rPr>
              <a:t>Walter Haman’s cello was made by Vincenzo </a:t>
            </a:r>
            <a:r>
              <a:rPr lang="en-US" b="1" dirty="0" err="1">
                <a:solidFill>
                  <a:schemeClr val="bg1"/>
                </a:solidFill>
              </a:rPr>
              <a:t>Rugeri</a:t>
            </a:r>
            <a:r>
              <a:rPr lang="en-US" b="1" dirty="0">
                <a:solidFill>
                  <a:schemeClr val="bg1"/>
                </a:solidFill>
              </a:rPr>
              <a:t> in 1697 when J.S. Bach was 12 years old.</a:t>
            </a:r>
          </a:p>
        </p:txBody>
      </p:sp>
      <p:pic>
        <p:nvPicPr>
          <p:cNvPr id="13315" name="Picture 8" descr="photo1200cello">
            <a:hlinkClick r:id="rId2"/>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rot="20913520">
            <a:off x="807316" y="3816441"/>
            <a:ext cx="1082278" cy="2486025"/>
          </a:xfrm>
          <a:ln w="41275">
            <a:solidFill>
              <a:srgbClr val="CC9900"/>
            </a:solidFill>
            <a:miter lim="800000"/>
            <a:headEnd/>
            <a:tailEnd/>
          </a:ln>
        </p:spPr>
      </p:pic>
      <p:pic>
        <p:nvPicPr>
          <p:cNvPr id="13317" name="Picture 5" descr="P:\edu\Pictures\Orchestra Slide Show Pictures\Walter Haman on Brooklyn Bridge.JPG"/>
          <p:cNvPicPr>
            <a:picLocks noChangeAspect="1" noChangeArrowheads="1"/>
          </p:cNvPicPr>
          <p:nvPr/>
        </p:nvPicPr>
        <p:blipFill>
          <a:blip r:embed="rId4" cstate="print">
            <a:extLst>
              <a:ext uri="{28A0092B-C50C-407E-A947-70E740481C1C}">
                <a14:useLocalDpi xmlns:a14="http://schemas.microsoft.com/office/drawing/2010/main" val="0"/>
              </a:ext>
            </a:extLst>
          </a:blip>
          <a:srcRect l="35239" t="15616" r="4128"/>
          <a:stretch>
            <a:fillRect/>
          </a:stretch>
        </p:blipFill>
        <p:spPr bwMode="auto">
          <a:xfrm rot="427981">
            <a:off x="2337093" y="2751850"/>
            <a:ext cx="2734271" cy="2251075"/>
          </a:xfrm>
          <a:prstGeom prst="rect">
            <a:avLst/>
          </a:prstGeom>
          <a:noFill/>
          <a:ln w="28575">
            <a:solidFill>
              <a:srgbClr val="2A1C2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10000">
        <p14:prism isInverted="1"/>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1000" fill="hold"/>
                                        <p:tgtEl>
                                          <p:spTgt spid="13317"/>
                                        </p:tgtEl>
                                        <p:attrNameLst>
                                          <p:attrName>ppt_w</p:attrName>
                                        </p:attrNameLst>
                                      </p:cBhvr>
                                      <p:tavLst>
                                        <p:tav tm="0">
                                          <p:val>
                                            <p:fltVal val="0"/>
                                          </p:val>
                                        </p:tav>
                                        <p:tav tm="100000">
                                          <p:val>
                                            <p:strVal val="#ppt_w"/>
                                          </p:val>
                                        </p:tav>
                                      </p:tavLst>
                                    </p:anim>
                                    <p:anim calcmode="lin" valueType="num">
                                      <p:cBhvr>
                                        <p:cTn id="8" dur="1000" fill="hold"/>
                                        <p:tgtEl>
                                          <p:spTgt spid="13317"/>
                                        </p:tgtEl>
                                        <p:attrNameLst>
                                          <p:attrName>ppt_h</p:attrName>
                                        </p:attrNameLst>
                                      </p:cBhvr>
                                      <p:tavLst>
                                        <p:tav tm="0">
                                          <p:val>
                                            <p:fltVal val="0"/>
                                          </p:val>
                                        </p:tav>
                                        <p:tav tm="100000">
                                          <p:val>
                                            <p:strVal val="#ppt_h"/>
                                          </p:val>
                                        </p:tav>
                                      </p:tavLst>
                                    </p:anim>
                                    <p:animEffect transition="in" filter="fade">
                                      <p:cBhvr>
                                        <p:cTn id="9"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17AF4D-4D46-7C4B-B65B-DF5666162BFE}"/>
              </a:ext>
            </a:extLst>
          </p:cNvPr>
          <p:cNvSpPr txBox="1"/>
          <p:nvPr/>
        </p:nvSpPr>
        <p:spPr>
          <a:xfrm>
            <a:off x="24409" y="3158569"/>
            <a:ext cx="5194699" cy="1077218"/>
          </a:xfrm>
          <a:prstGeom prst="rect">
            <a:avLst/>
          </a:prstGeom>
          <a:noFill/>
        </p:spPr>
        <p:txBody>
          <a:bodyPr wrap="square" rtlCol="0">
            <a:spAutoFit/>
          </a:bodyPr>
          <a:lstStyle/>
          <a:p>
            <a:pPr algn="ctr"/>
            <a:r>
              <a:rPr lang="en-US" sz="3200" dirty="0">
                <a:solidFill>
                  <a:schemeClr val="tx1">
                    <a:lumMod val="85000"/>
                  </a:schemeClr>
                </a:solidFill>
                <a:latin typeface="+mn-lt"/>
                <a:cs typeface="Futura Medium" panose="020B0602020204020303" pitchFamily="34" charset="-79"/>
              </a:rPr>
              <a:t>What do you call a cow who plays an instrument?</a:t>
            </a:r>
          </a:p>
        </p:txBody>
      </p:sp>
      <p:sp>
        <p:nvSpPr>
          <p:cNvPr id="8" name="TextBox 7">
            <a:extLst>
              <a:ext uri="{FF2B5EF4-FFF2-40B4-BE49-F238E27FC236}">
                <a16:creationId xmlns:a16="http://schemas.microsoft.com/office/drawing/2014/main" id="{54390B56-3EEB-0646-8AB8-8609E1D5108D}"/>
              </a:ext>
            </a:extLst>
          </p:cNvPr>
          <p:cNvSpPr txBox="1"/>
          <p:nvPr/>
        </p:nvSpPr>
        <p:spPr>
          <a:xfrm rot="21027482">
            <a:off x="297745" y="5240520"/>
            <a:ext cx="4085221" cy="830997"/>
          </a:xfrm>
          <a:prstGeom prst="rect">
            <a:avLst/>
          </a:prstGeom>
          <a:noFill/>
        </p:spPr>
        <p:txBody>
          <a:bodyPr wrap="square" rtlCol="0">
            <a:spAutoFit/>
          </a:bodyPr>
          <a:lstStyle/>
          <a:p>
            <a:r>
              <a:rPr lang="en-US" sz="4800" dirty="0">
                <a:solidFill>
                  <a:schemeClr val="tx1">
                    <a:lumMod val="85000"/>
                  </a:schemeClr>
                </a:solidFill>
                <a:latin typeface="+mn-lt"/>
                <a:cs typeface="Futura Medium" panose="020B0602020204020303" pitchFamily="34" charset="-79"/>
              </a:rPr>
              <a:t>A </a:t>
            </a:r>
            <a:r>
              <a:rPr lang="en-US" sz="4800" dirty="0" err="1">
                <a:solidFill>
                  <a:schemeClr val="tx1">
                    <a:lumMod val="85000"/>
                  </a:schemeClr>
                </a:solidFill>
                <a:latin typeface="+mn-lt"/>
                <a:cs typeface="Futura Medium" panose="020B0602020204020303" pitchFamily="34" charset="-79"/>
              </a:rPr>
              <a:t>MOOsician</a:t>
            </a:r>
            <a:endParaRPr lang="en-US" sz="4800" dirty="0">
              <a:solidFill>
                <a:schemeClr val="tx1">
                  <a:lumMod val="85000"/>
                </a:schemeClr>
              </a:solidFill>
              <a:latin typeface="+mn-lt"/>
              <a:cs typeface="Futura Medium" panose="020B0602020204020303" pitchFamily="34" charset="-79"/>
            </a:endParaRPr>
          </a:p>
        </p:txBody>
      </p:sp>
      <p:pic>
        <p:nvPicPr>
          <p:cNvPr id="12" name="Picture 11">
            <a:extLst>
              <a:ext uri="{FF2B5EF4-FFF2-40B4-BE49-F238E27FC236}">
                <a16:creationId xmlns:a16="http://schemas.microsoft.com/office/drawing/2014/main" id="{7F26966C-94A0-CF41-9530-70B63DA3E5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20160">
            <a:off x="4026537" y="4362117"/>
            <a:ext cx="2254723" cy="1599444"/>
          </a:xfrm>
          <a:prstGeom prst="rect">
            <a:avLst/>
          </a:prstGeom>
        </p:spPr>
      </p:pic>
      <p:pic>
        <p:nvPicPr>
          <p:cNvPr id="5" name="Picture 4">
            <a:extLst>
              <a:ext uri="{FF2B5EF4-FFF2-40B4-BE49-F238E27FC236}">
                <a16:creationId xmlns:a16="http://schemas.microsoft.com/office/drawing/2014/main" id="{DA4431A5-C910-9745-AA33-679C85CF7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1175">
            <a:off x="5478433" y="2891677"/>
            <a:ext cx="4845805" cy="3763732"/>
          </a:xfrm>
          <a:prstGeom prst="rect">
            <a:avLst/>
          </a:prstGeom>
        </p:spPr>
      </p:pic>
    </p:spTree>
    <p:extLst>
      <p:ext uri="{BB962C8B-B14F-4D97-AF65-F5344CB8AC3E}">
        <p14:creationId xmlns:p14="http://schemas.microsoft.com/office/powerpoint/2010/main" val="3593510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5000"/>
                                  </p:stCondLst>
                                  <p:iterate type="wd">
                                    <p:tmPct val="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723900" y="2895600"/>
            <a:ext cx="3962400" cy="3733800"/>
          </a:xfrm>
        </p:spPr>
        <p:txBody>
          <a:bodyPr/>
          <a:lstStyle/>
          <a:p>
            <a:pPr eaLnBrk="1" hangingPunct="1">
              <a:buFontTx/>
              <a:buNone/>
            </a:pPr>
            <a:r>
              <a:rPr lang="en-US" altLang="en-US" b="1" dirty="0">
                <a:solidFill>
                  <a:schemeClr val="bg1"/>
                </a:solidFill>
              </a:rPr>
              <a:t>Viola player Brant</a:t>
            </a:r>
          </a:p>
          <a:p>
            <a:pPr eaLnBrk="1" hangingPunct="1">
              <a:buFontTx/>
              <a:buNone/>
            </a:pPr>
            <a:r>
              <a:rPr lang="en-US" altLang="en-US" b="1" dirty="0">
                <a:solidFill>
                  <a:schemeClr val="bg1"/>
                </a:solidFill>
              </a:rPr>
              <a:t>Bayless and</a:t>
            </a:r>
          </a:p>
          <a:p>
            <a:pPr eaLnBrk="1" hangingPunct="1">
              <a:buFontTx/>
              <a:buNone/>
            </a:pPr>
            <a:r>
              <a:rPr lang="en-US" altLang="en-US" b="1" dirty="0">
                <a:solidFill>
                  <a:schemeClr val="bg1"/>
                </a:solidFill>
              </a:rPr>
              <a:t>violinist David</a:t>
            </a:r>
          </a:p>
          <a:p>
            <a:pPr eaLnBrk="1" hangingPunct="1">
              <a:buFontTx/>
              <a:buNone/>
            </a:pPr>
            <a:r>
              <a:rPr lang="en-US" altLang="en-US" b="1" dirty="0">
                <a:solidFill>
                  <a:schemeClr val="bg1"/>
                </a:solidFill>
              </a:rPr>
              <a:t>Porter enjoy a</a:t>
            </a:r>
          </a:p>
          <a:p>
            <a:pPr eaLnBrk="1" hangingPunct="1">
              <a:buFontTx/>
              <a:buNone/>
            </a:pPr>
            <a:r>
              <a:rPr lang="en-US" altLang="en-US" b="1" dirty="0">
                <a:solidFill>
                  <a:schemeClr val="bg1"/>
                </a:solidFill>
              </a:rPr>
              <a:t>storm at</a:t>
            </a:r>
          </a:p>
          <a:p>
            <a:pPr eaLnBrk="1" hangingPunct="1">
              <a:buFontTx/>
              <a:buNone/>
            </a:pPr>
            <a:r>
              <a:rPr lang="en-US" altLang="en-US" b="1" dirty="0">
                <a:solidFill>
                  <a:schemeClr val="bg1"/>
                </a:solidFill>
              </a:rPr>
              <a:t>Snowbird.</a:t>
            </a:r>
          </a:p>
        </p:txBody>
      </p:sp>
      <p:pic>
        <p:nvPicPr>
          <p:cNvPr id="19459" name="Picture 4" descr="B Bayless #6 (with David Por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846">
            <a:off x="5056989" y="2691146"/>
            <a:ext cx="4543425" cy="302895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B Bayless #3">
            <a:extLst>
              <a:ext uri="{FF2B5EF4-FFF2-40B4-BE49-F238E27FC236}">
                <a16:creationId xmlns:a16="http://schemas.microsoft.com/office/drawing/2014/main" id="{D2E78090-91A9-4B9E-AF30-D8EDEFFA51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1286">
            <a:off x="4433501" y="4507679"/>
            <a:ext cx="2873521" cy="1915681"/>
          </a:xfrm>
          <a:prstGeom prst="rect">
            <a:avLst/>
          </a:prstGeom>
          <a:noFill/>
          <a:ln w="2857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7000">
        <p14:prism isInverted="1"/>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886326" y="3352800"/>
            <a:ext cx="4714875" cy="2667000"/>
          </a:xfrm>
        </p:spPr>
        <p:txBody>
          <a:bodyPr/>
          <a:lstStyle/>
          <a:p>
            <a:pPr eaLnBrk="1" hangingPunct="1">
              <a:buFontTx/>
              <a:buNone/>
            </a:pPr>
            <a:r>
              <a:rPr lang="en-US" altLang="en-US" sz="2800" b="1" dirty="0">
                <a:solidFill>
                  <a:schemeClr val="bg1"/>
                </a:solidFill>
              </a:rPr>
              <a:t>Carl Johansen plays</a:t>
            </a:r>
          </a:p>
          <a:p>
            <a:pPr eaLnBrk="1" hangingPunct="1">
              <a:buFontTx/>
              <a:buNone/>
            </a:pPr>
            <a:r>
              <a:rPr lang="en-US" altLang="en-US" sz="2800" b="1" dirty="0">
                <a:solidFill>
                  <a:schemeClr val="bg1"/>
                </a:solidFill>
              </a:rPr>
              <a:t>viola in the orchestra. </a:t>
            </a:r>
          </a:p>
          <a:p>
            <a:pPr eaLnBrk="1" hangingPunct="1">
              <a:buFontTx/>
              <a:buNone/>
            </a:pPr>
            <a:r>
              <a:rPr lang="en-US" altLang="en-US" sz="2800" b="1" dirty="0">
                <a:solidFill>
                  <a:schemeClr val="bg1"/>
                </a:solidFill>
              </a:rPr>
              <a:t>One of Carl’s hobbies</a:t>
            </a:r>
          </a:p>
          <a:p>
            <a:pPr eaLnBrk="1" hangingPunct="1">
              <a:buFontTx/>
              <a:buNone/>
            </a:pPr>
            <a:r>
              <a:rPr lang="en-US" altLang="en-US" sz="2800" b="1" dirty="0">
                <a:solidFill>
                  <a:schemeClr val="bg1"/>
                </a:solidFill>
              </a:rPr>
              <a:t>is paragliding.</a:t>
            </a:r>
          </a:p>
        </p:txBody>
      </p:sp>
      <p:pic>
        <p:nvPicPr>
          <p:cNvPr id="20483" name="Picture 4" descr="C Johansen Playing Vi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0667">
            <a:off x="690590" y="2636160"/>
            <a:ext cx="3350510" cy="3719705"/>
          </a:xfrm>
          <a:prstGeom prst="rect">
            <a:avLst/>
          </a:prstGeom>
          <a:noFill/>
          <a:ln w="2857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 Box 6"/>
          <p:cNvSpPr txBox="1">
            <a:spLocks noChangeArrowheads="1"/>
          </p:cNvSpPr>
          <p:nvPr/>
        </p:nvSpPr>
        <p:spPr bwMode="auto">
          <a:xfrm>
            <a:off x="4886326" y="2057401"/>
            <a:ext cx="447555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200" advClick="0" advTm="9000">
        <p14:prism/>
      </p:transition>
    </mc:Choice>
    <mc:Fallback xmlns="">
      <p:transition spd="slow" advClick="0" advTm="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1181100" y="4038600"/>
            <a:ext cx="3514725" cy="838200"/>
          </a:xfrm>
        </p:spPr>
        <p:txBody>
          <a:bodyPr/>
          <a:lstStyle/>
          <a:p>
            <a:pPr eaLnBrk="1" hangingPunct="1">
              <a:buFontTx/>
              <a:buNone/>
            </a:pPr>
            <a:r>
              <a:rPr lang="en-US" altLang="en-US" b="1" dirty="0">
                <a:solidFill>
                  <a:schemeClr val="bg1"/>
                </a:solidFill>
              </a:rPr>
              <a:t>That’s Carl!</a:t>
            </a:r>
          </a:p>
        </p:txBody>
      </p:sp>
      <p:pic>
        <p:nvPicPr>
          <p:cNvPr id="130052" name="Picture 4" descr="C Johansen paragli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90252">
            <a:off x="4611274" y="3213978"/>
            <a:ext cx="4444314" cy="2964025"/>
          </a:xfrm>
          <a:prstGeom prst="rect">
            <a:avLst/>
          </a:prstGeom>
          <a:noFill/>
          <a:ln w="2857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500"/>
                                  </p:stCondLst>
                                  <p:childTnLst>
                                    <p:set>
                                      <p:cBhvr>
                                        <p:cTn id="6" dur="1" fill="hold">
                                          <p:stCondLst>
                                            <p:cond delay="0"/>
                                          </p:stCondLst>
                                        </p:cTn>
                                        <p:tgtEl>
                                          <p:spTgt spid="130052"/>
                                        </p:tgtEl>
                                        <p:attrNameLst>
                                          <p:attrName>style.visibility</p:attrName>
                                        </p:attrNameLst>
                                      </p:cBhvr>
                                      <p:to>
                                        <p:strVal val="visible"/>
                                      </p:to>
                                    </p:set>
                                    <p:anim calcmode="lin" valueType="num">
                                      <p:cBhvr additive="base">
                                        <p:cTn id="7" dur="3000" fill="hold"/>
                                        <p:tgtEl>
                                          <p:spTgt spid="130052"/>
                                        </p:tgtEl>
                                        <p:attrNameLst>
                                          <p:attrName>ppt_x</p:attrName>
                                        </p:attrNameLst>
                                      </p:cBhvr>
                                      <p:tavLst>
                                        <p:tav tm="0">
                                          <p:val>
                                            <p:strVal val="0-#ppt_w/2"/>
                                          </p:val>
                                        </p:tav>
                                        <p:tav tm="100000">
                                          <p:val>
                                            <p:strVal val="#ppt_x"/>
                                          </p:val>
                                        </p:tav>
                                      </p:tavLst>
                                    </p:anim>
                                    <p:anim calcmode="lin" valueType="num">
                                      <p:cBhvr additive="base">
                                        <p:cTn id="8" dur="3000" fill="hold"/>
                                        <p:tgtEl>
                                          <p:spTgt spid="1300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700" y="2819400"/>
            <a:ext cx="8915400" cy="2554545"/>
          </a:xfrm>
          <a:prstGeom prst="rect">
            <a:avLst/>
          </a:prstGeom>
          <a:noFill/>
        </p:spPr>
        <p:txBody>
          <a:bodyPr wrap="square" lIns="91440" tIns="45720" rIns="91440" bIns="45720">
            <a:spAutoFit/>
          </a:bodyPr>
          <a:lstStyle/>
          <a:p>
            <a:pPr algn="ctr"/>
            <a:endParaRPr lang="en-US" sz="8000" b="1" dirty="0">
              <a:ln w="22225">
                <a:solidFill>
                  <a:srgbClr val="65B2FF"/>
                </a:solidFill>
                <a:prstDash val="solid"/>
              </a:ln>
              <a:solidFill>
                <a:srgbClr val="99CCFF"/>
              </a:solidFill>
            </a:endParaRPr>
          </a:p>
          <a:p>
            <a:pPr algn="ctr"/>
            <a:endParaRPr lang="en-US" sz="8000" b="1" i="1" cap="none" spc="0" dirty="0">
              <a:ln w="17780" cmpd="sng">
                <a:solidFill>
                  <a:schemeClr val="accent1">
                    <a:tint val="3000"/>
                  </a:schemeClr>
                </a:solidFill>
                <a:prstDash val="solid"/>
                <a:miter lim="800000"/>
              </a:ln>
              <a:solidFill>
                <a:srgbClr val="FF9933"/>
              </a:solidFill>
              <a:effectLst>
                <a:outerShdw blurRad="55000" dist="50800" dir="5400000" algn="tl">
                  <a:srgbClr val="000000">
                    <a:alpha val="33000"/>
                  </a:srgbClr>
                </a:outerShdw>
              </a:effectLst>
            </a:endParaRPr>
          </a:p>
        </p:txBody>
      </p:sp>
      <p:pic>
        <p:nvPicPr>
          <p:cNvPr id="5" name="Picture 4">
            <a:extLst>
              <a:ext uri="{FF2B5EF4-FFF2-40B4-BE49-F238E27FC236}">
                <a16:creationId xmlns:a16="http://schemas.microsoft.com/office/drawing/2014/main" id="{5091C488-D27C-454E-81D0-EFAEC2BF5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5995944"/>
            <a:ext cx="4085034" cy="664801"/>
          </a:xfrm>
          <a:prstGeom prst="rect">
            <a:avLst/>
          </a:prstGeom>
        </p:spPr>
      </p:pic>
      <p:sp>
        <p:nvSpPr>
          <p:cNvPr id="9" name="TextBox 8">
            <a:extLst>
              <a:ext uri="{FF2B5EF4-FFF2-40B4-BE49-F238E27FC236}">
                <a16:creationId xmlns:a16="http://schemas.microsoft.com/office/drawing/2014/main" id="{56062E69-B68E-4128-BEBB-09064CFACDD2}"/>
              </a:ext>
            </a:extLst>
          </p:cNvPr>
          <p:cNvSpPr txBox="1"/>
          <p:nvPr/>
        </p:nvSpPr>
        <p:spPr>
          <a:xfrm>
            <a:off x="723900" y="2148737"/>
            <a:ext cx="8763000" cy="3847207"/>
          </a:xfrm>
          <a:prstGeom prst="rect">
            <a:avLst/>
          </a:prstGeom>
          <a:noFill/>
        </p:spPr>
        <p:txBody>
          <a:bodyPr wrap="square" rtlCol="0">
            <a:spAutoFit/>
          </a:bodyPr>
          <a:lstStyle/>
          <a:p>
            <a:pPr algn="ctr"/>
            <a:r>
              <a:rPr lang="en-US" sz="3200" b="1" dirty="0">
                <a:solidFill>
                  <a:schemeClr val="bg1"/>
                </a:solidFill>
              </a:rPr>
              <a:t>Enjoy today’s concert of </a:t>
            </a:r>
          </a:p>
          <a:p>
            <a:pPr algn="ctr"/>
            <a:r>
              <a:rPr lang="en-US" sz="6000" b="1" dirty="0">
                <a:solidFill>
                  <a:schemeClr val="bg1"/>
                </a:solidFill>
              </a:rPr>
              <a:t>ENCORE!</a:t>
            </a:r>
          </a:p>
          <a:p>
            <a:pPr algn="ctr"/>
            <a:r>
              <a:rPr lang="en-US" sz="4400" b="1" dirty="0">
                <a:solidFill>
                  <a:schemeClr val="bg1"/>
                </a:solidFill>
              </a:rPr>
              <a:t>A Celebration of Black Symphonic Music</a:t>
            </a:r>
          </a:p>
          <a:p>
            <a:pPr algn="ctr"/>
            <a:endParaRPr lang="en-US" sz="3200" b="1" dirty="0">
              <a:solidFill>
                <a:schemeClr val="bg1"/>
              </a:solidFill>
            </a:endParaRPr>
          </a:p>
          <a:p>
            <a:pPr algn="ctr"/>
            <a:r>
              <a:rPr lang="en-US" sz="3200" b="1" dirty="0">
                <a:solidFill>
                  <a:schemeClr val="bg1"/>
                </a:solidFill>
              </a:rPr>
              <a:t>with your</a:t>
            </a:r>
          </a:p>
        </p:txBody>
      </p:sp>
    </p:spTree>
    <p:extLst>
      <p:ext uri="{BB962C8B-B14F-4D97-AF65-F5344CB8AC3E}">
        <p14:creationId xmlns:p14="http://schemas.microsoft.com/office/powerpoint/2010/main" val="600969188"/>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9258300" cy="1143000"/>
          </a:xfrm>
          <a:ln>
            <a:noFill/>
          </a:ln>
        </p:spPr>
        <p:txBody>
          <a:bodyPr/>
          <a:lstStyle/>
          <a:p>
            <a:r>
              <a:rPr lang="en-US" sz="2800" b="1" dirty="0">
                <a:solidFill>
                  <a:schemeClr val="bg1"/>
                </a:solidFill>
              </a:rPr>
              <a:t>Groups of musicians visit area hospitals to play for patients, families and staff</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8555" y="3657600"/>
            <a:ext cx="6529890" cy="2848430"/>
          </a:xfrm>
          <a:prstGeom prst="rect">
            <a:avLst/>
          </a:prstGeom>
          <a:noFill/>
          <a:ln w="25400">
            <a:solidFill>
              <a:srgbClr val="C6BAC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941480"/>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out)">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05C-F9EC-40F1-A80A-EE2A56563C1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6781725-D3BC-4620-B44C-B737D1C872F9}"/>
              </a:ext>
            </a:extLst>
          </p:cNvPr>
          <p:cNvPicPr>
            <a:picLocks noChangeAspect="1"/>
          </p:cNvPicPr>
          <p:nvPr/>
        </p:nvPicPr>
        <p:blipFill>
          <a:blip r:embed="rId2"/>
          <a:stretch>
            <a:fillRect/>
          </a:stretch>
        </p:blipFill>
        <p:spPr>
          <a:xfrm>
            <a:off x="4838700" y="2466975"/>
            <a:ext cx="5105400" cy="3829050"/>
          </a:xfrm>
          <a:prstGeom prst="rect">
            <a:avLst/>
          </a:prstGeom>
        </p:spPr>
      </p:pic>
      <p:sp>
        <p:nvSpPr>
          <p:cNvPr id="5" name="TextBox 4"/>
          <p:cNvSpPr txBox="1"/>
          <p:nvPr/>
        </p:nvSpPr>
        <p:spPr>
          <a:xfrm>
            <a:off x="255814" y="2466975"/>
            <a:ext cx="3935186" cy="3046988"/>
          </a:xfrm>
          <a:prstGeom prst="rect">
            <a:avLst/>
          </a:prstGeom>
          <a:noFill/>
        </p:spPr>
        <p:txBody>
          <a:bodyPr wrap="square" rtlCol="0">
            <a:spAutoFit/>
          </a:bodyPr>
          <a:lstStyle/>
          <a:p>
            <a:r>
              <a:rPr lang="en-US" sz="2400" b="1" dirty="0">
                <a:solidFill>
                  <a:schemeClr val="bg1"/>
                </a:solidFill>
              </a:rPr>
              <a:t>Louise Vickerman is the harpist in the orchestra.   She’s also a pilot.</a:t>
            </a:r>
          </a:p>
          <a:p>
            <a:endParaRPr lang="en-US" sz="2400" b="1" dirty="0">
              <a:solidFill>
                <a:schemeClr val="bg1"/>
              </a:solidFill>
            </a:endParaRPr>
          </a:p>
          <a:p>
            <a:r>
              <a:rPr lang="en-US" sz="2400" b="1" dirty="0">
                <a:solidFill>
                  <a:schemeClr val="bg1"/>
                </a:solidFill>
              </a:rPr>
              <a:t>Louise is shown here with husband Pete Margulies, who plays trumpet in the orchestra. </a:t>
            </a:r>
          </a:p>
        </p:txBody>
      </p:sp>
    </p:spTree>
    <p:extLst>
      <p:ext uri="{BB962C8B-B14F-4D97-AF65-F5344CB8AC3E}">
        <p14:creationId xmlns:p14="http://schemas.microsoft.com/office/powerpoint/2010/main" val="1090618109"/>
      </p:ext>
    </p:extLst>
  </p:cSld>
  <p:clrMapOvr>
    <a:masterClrMapping/>
  </p:clrMapOvr>
  <p:transition spd="slow" advClick="0" advTm="1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05C-F9EC-40F1-A80A-EE2A56563C10}"/>
              </a:ext>
            </a:extLst>
          </p:cNvPr>
          <p:cNvSpPr>
            <a:spLocks noGrp="1"/>
          </p:cNvSpPr>
          <p:nvPr>
            <p:ph type="title"/>
          </p:nvPr>
        </p:nvSpPr>
        <p:spPr/>
        <p:txBody>
          <a:bodyPr/>
          <a:lstStyle/>
          <a:p>
            <a:endParaRPr lang="en-US"/>
          </a:p>
        </p:txBody>
      </p:sp>
      <p:pic>
        <p:nvPicPr>
          <p:cNvPr id="2050" name="Picture 2" descr="Image may contain: 2 people, people smiling, airplane"/>
          <p:cNvPicPr>
            <a:picLocks noChangeAspect="1" noChangeArrowheads="1"/>
          </p:cNvPicPr>
          <p:nvPr/>
        </p:nvPicPr>
        <p:blipFill rotWithShape="1">
          <a:blip r:embed="rId2">
            <a:extLst>
              <a:ext uri="{28A0092B-C50C-407E-A947-70E740481C1C}">
                <a14:useLocalDpi xmlns:a14="http://schemas.microsoft.com/office/drawing/2010/main" val="0"/>
              </a:ext>
            </a:extLst>
          </a:blip>
          <a:srcRect t="6702" b="17637"/>
          <a:stretch/>
        </p:blipFill>
        <p:spPr bwMode="auto">
          <a:xfrm>
            <a:off x="5448300" y="2275114"/>
            <a:ext cx="4175946" cy="4212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 y="2827228"/>
            <a:ext cx="3962400" cy="2246769"/>
          </a:xfrm>
          <a:prstGeom prst="rect">
            <a:avLst/>
          </a:prstGeom>
          <a:noFill/>
        </p:spPr>
        <p:txBody>
          <a:bodyPr wrap="square" rtlCol="0">
            <a:spAutoFit/>
          </a:bodyPr>
          <a:lstStyle/>
          <a:p>
            <a:r>
              <a:rPr lang="en-US" sz="2800" b="1" dirty="0">
                <a:solidFill>
                  <a:schemeClr val="bg1">
                    <a:lumMod val="95000"/>
                  </a:schemeClr>
                </a:solidFill>
              </a:rPr>
              <a:t>Louise flew a patient from a rural area to a hospital for treatment through the Angel Flight West program.</a:t>
            </a:r>
          </a:p>
        </p:txBody>
      </p:sp>
    </p:spTree>
    <p:extLst>
      <p:ext uri="{BB962C8B-B14F-4D97-AF65-F5344CB8AC3E}">
        <p14:creationId xmlns:p14="http://schemas.microsoft.com/office/powerpoint/2010/main" val="68337125"/>
      </p:ext>
    </p:extLst>
  </p:cSld>
  <p:clrMapOvr>
    <a:masterClrMapping/>
  </p:clrMapOvr>
  <p:transition spd="slow" advClick="0" advTm="10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514350" y="2590800"/>
            <a:ext cx="9258300" cy="2667000"/>
          </a:xfrm>
        </p:spPr>
        <p:txBody>
          <a:bodyPr/>
          <a:lstStyle/>
          <a:p>
            <a:pPr marL="0" indent="0" eaLnBrk="1" hangingPunct="1">
              <a:buFontTx/>
              <a:buNone/>
            </a:pPr>
            <a:r>
              <a:rPr lang="en-US" altLang="en-US" b="1" dirty="0">
                <a:solidFill>
                  <a:schemeClr val="bg1"/>
                </a:solidFill>
              </a:rPr>
              <a:t>Can you think of four instruments in the </a:t>
            </a:r>
            <a:r>
              <a:rPr lang="en-US" altLang="en-US" b="1" dirty="0">
                <a:solidFill>
                  <a:srgbClr val="FFCC00"/>
                </a:solidFill>
              </a:rPr>
              <a:t>string</a:t>
            </a:r>
            <a:r>
              <a:rPr lang="en-US" altLang="en-US" b="1" dirty="0">
                <a:solidFill>
                  <a:schemeClr val="bg1"/>
                </a:solidFill>
              </a:rPr>
              <a:t> family?</a:t>
            </a:r>
          </a:p>
          <a:p>
            <a:pPr marL="0" indent="0" eaLnBrk="1" hangingPunct="1">
              <a:buFontTx/>
              <a:buNone/>
            </a:pPr>
            <a:endParaRPr lang="en-US" altLang="en-US" b="1" dirty="0">
              <a:solidFill>
                <a:schemeClr val="bg1"/>
              </a:solidFill>
            </a:endParaRPr>
          </a:p>
          <a:p>
            <a:pPr marL="0" indent="0" eaLnBrk="1" hangingPunct="1">
              <a:buFontTx/>
              <a:buNone/>
            </a:pPr>
            <a:r>
              <a:rPr lang="en-US" altLang="en-US" b="1">
                <a:solidFill>
                  <a:schemeClr val="bg1"/>
                </a:solidFill>
              </a:rPr>
              <a:t>The smallest plays the highest sounds.  As they get larger, the sounds get lower. </a:t>
            </a:r>
            <a:endParaRPr lang="en-US" altLang="en-US" b="1" dirty="0">
              <a:solidFill>
                <a:schemeClr val="bg1"/>
              </a:solidFill>
            </a:endParaRPr>
          </a:p>
        </p:txBody>
      </p:sp>
    </p:spTree>
    <p:extLst>
      <p:ext uri="{BB962C8B-B14F-4D97-AF65-F5344CB8AC3E}">
        <p14:creationId xmlns:p14="http://schemas.microsoft.com/office/powerpoint/2010/main" val="2499246440"/>
      </p:ext>
    </p:extLst>
  </p:cSld>
  <p:clrMapOvr>
    <a:masterClrMapping/>
  </p:clrMapOvr>
  <mc:AlternateContent xmlns:mc="http://schemas.openxmlformats.org/markup-compatibility/2006" xmlns:p14="http://schemas.microsoft.com/office/powerpoint/2010/main">
    <mc:Choice Requires="p14">
      <p:transition spd="slow" p14:dur="1250" advClick="0" advTm="11000">
        <p14:switch dir="r"/>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32" fill="hold" nodeType="afterEffect">
                                  <p:stCondLst>
                                    <p:cond delay="0"/>
                                  </p:stCondLst>
                                  <p:childTnLst>
                                    <p:set>
                                      <p:cBhvr>
                                        <p:cTn id="6" dur="1" fill="hold">
                                          <p:stCondLst>
                                            <p:cond delay="0"/>
                                          </p:stCondLst>
                                        </p:cTn>
                                        <p:tgtEl>
                                          <p:spTgt spid="9218">
                                            <p:txEl>
                                              <p:pRg st="2" end="2"/>
                                            </p:txEl>
                                          </p:spTgt>
                                        </p:tgtEl>
                                        <p:attrNameLst>
                                          <p:attrName>style.visibility</p:attrName>
                                        </p:attrNameLst>
                                      </p:cBhvr>
                                      <p:to>
                                        <p:strVal val="visible"/>
                                      </p:to>
                                    </p:set>
                                    <p:animEffect transition="in" filter="circle(out)">
                                      <p:cBhvr>
                                        <p:cTn id="7" dur="2000"/>
                                        <p:tgtEl>
                                          <p:spTgt spid="9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464480" y="2034381"/>
            <a:ext cx="4972050" cy="960438"/>
          </a:xfrm>
        </p:spPr>
        <p:txBody>
          <a:bodyPr/>
          <a:lstStyle/>
          <a:p>
            <a:pPr eaLnBrk="1" hangingPunct="1"/>
            <a:r>
              <a:rPr lang="en-US" altLang="en-US" dirty="0">
                <a:solidFill>
                  <a:srgbClr val="FFCC00"/>
                </a:solidFill>
                <a:latin typeface="Arial Black" pitchFamily="34" charset="0"/>
              </a:rPr>
              <a:t>STRINGS</a:t>
            </a:r>
            <a:r>
              <a:rPr lang="en-US" altLang="en-US" dirty="0">
                <a:latin typeface="Arial Black" pitchFamily="34" charset="0"/>
              </a:rPr>
              <a:t> </a:t>
            </a:r>
          </a:p>
        </p:txBody>
      </p:sp>
      <p:pic>
        <p:nvPicPr>
          <p:cNvPr id="10243" name="Picture 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rot="816584">
            <a:off x="3159518" y="3336428"/>
            <a:ext cx="664369" cy="1350963"/>
          </a:xfrm>
          <a:noFill/>
          <a:ln w="41275">
            <a:solidFill>
              <a:srgbClr val="CC9900"/>
            </a:solidFill>
            <a:miter lim="800000"/>
            <a:headEnd/>
            <a:tailEnd/>
          </a:ln>
        </p:spPr>
      </p:pic>
      <p:sp>
        <p:nvSpPr>
          <p:cNvPr id="10245" name="Text Box 5"/>
          <p:cNvSpPr txBox="1">
            <a:spLocks noChangeArrowheads="1"/>
          </p:cNvSpPr>
          <p:nvPr/>
        </p:nvSpPr>
        <p:spPr bwMode="auto">
          <a:xfrm>
            <a:off x="685801" y="5562600"/>
            <a:ext cx="147518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solidFill>
                  <a:schemeClr val="bg1"/>
                </a:solidFill>
              </a:rPr>
              <a:t>VIOLIN</a:t>
            </a:r>
          </a:p>
        </p:txBody>
      </p:sp>
      <p:sp>
        <p:nvSpPr>
          <p:cNvPr id="10246" name="Text Box 6"/>
          <p:cNvSpPr txBox="1">
            <a:spLocks noChangeArrowheads="1"/>
          </p:cNvSpPr>
          <p:nvPr/>
        </p:nvSpPr>
        <p:spPr bwMode="auto">
          <a:xfrm>
            <a:off x="2705100" y="556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chemeClr val="bg1"/>
                </a:solidFill>
              </a:rPr>
              <a:t>VIOLA</a:t>
            </a:r>
          </a:p>
        </p:txBody>
      </p:sp>
      <p:sp>
        <p:nvSpPr>
          <p:cNvPr id="10247" name="Text Box 7"/>
          <p:cNvSpPr txBox="1">
            <a:spLocks noChangeArrowheads="1"/>
          </p:cNvSpPr>
          <p:nvPr/>
        </p:nvSpPr>
        <p:spPr bwMode="auto">
          <a:xfrm>
            <a:off x="5384346" y="5562600"/>
            <a:ext cx="145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chemeClr val="bg1"/>
                </a:solidFill>
              </a:rPr>
              <a:t>CELLO</a:t>
            </a:r>
          </a:p>
        </p:txBody>
      </p:sp>
      <p:sp>
        <p:nvSpPr>
          <p:cNvPr id="10248" name="Text Box 8"/>
          <p:cNvSpPr txBox="1">
            <a:spLocks noChangeArrowheads="1"/>
          </p:cNvSpPr>
          <p:nvPr/>
        </p:nvSpPr>
        <p:spPr bwMode="auto">
          <a:xfrm>
            <a:off x="7292068" y="5562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chemeClr val="bg1"/>
                </a:solidFill>
              </a:rPr>
              <a:t>BASS</a:t>
            </a:r>
          </a:p>
        </p:txBody>
      </p:sp>
      <p:pic>
        <p:nvPicPr>
          <p:cNvPr id="10249" name="Picture 9" descr="photo1200cell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5461">
            <a:off x="5608933" y="3242298"/>
            <a:ext cx="946547" cy="2190750"/>
          </a:xfrm>
          <a:prstGeom prst="rect">
            <a:avLst/>
          </a:prstGeom>
          <a:noFill/>
          <a:ln w="41275">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10250" name="Picture 10" descr="http://www.dsokids.com/art/instruments/photo160bass.jp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rot="548012">
            <a:off x="7658450" y="2597448"/>
            <a:ext cx="1269802" cy="2828925"/>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76204">
            <a:off x="1147466" y="3210588"/>
            <a:ext cx="551855" cy="1122362"/>
          </a:xfrm>
          <a:prstGeom prst="rect">
            <a:avLst/>
          </a:prstGeom>
          <a:noFill/>
          <a:ln w="4127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1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3000"/>
                            </p:stCondLst>
                            <p:childTnLst>
                              <p:par>
                                <p:cTn id="17" presetID="2" presetClass="entr" presetSubtype="12" fill="hold" nodeType="afterEffect">
                                  <p:stCondLst>
                                    <p:cond delay="0"/>
                                  </p:stCondLst>
                                  <p:childTnLst>
                                    <p:set>
                                      <p:cBhvr>
                                        <p:cTn id="18" dur="1" fill="hold">
                                          <p:stCondLst>
                                            <p:cond delay="0"/>
                                          </p:stCondLst>
                                        </p:cTn>
                                        <p:tgtEl>
                                          <p:spTgt spid="10245">
                                            <p:txEl>
                                              <p:pRg st="0" end="0"/>
                                            </p:txEl>
                                          </p:spTgt>
                                        </p:tgtEl>
                                        <p:attrNameLst>
                                          <p:attrName>style.visibility</p:attrName>
                                        </p:attrNameLst>
                                      </p:cBhvr>
                                      <p:to>
                                        <p:strVal val="visible"/>
                                      </p:to>
                                    </p:set>
                                    <p:anim calcmode="lin" valueType="num">
                                      <p:cBhvr additive="base">
                                        <p:cTn id="19" dur="1000" fill="hold"/>
                                        <p:tgtEl>
                                          <p:spTgt spid="10245">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4000"/>
                            </p:stCondLst>
                            <p:childTnLst>
                              <p:par>
                                <p:cTn id="22" presetID="15" presetClass="entr" presetSubtype="0" fill="hold" nodeType="afterEffect">
                                  <p:stCondLst>
                                    <p:cond delay="0"/>
                                  </p:stCondLst>
                                  <p:childTnLst>
                                    <p:set>
                                      <p:cBhvr>
                                        <p:cTn id="23" dur="1" fill="hold">
                                          <p:stCondLst>
                                            <p:cond delay="0"/>
                                          </p:stCondLst>
                                        </p:cTn>
                                        <p:tgtEl>
                                          <p:spTgt spid="10243"/>
                                        </p:tgtEl>
                                        <p:attrNameLst>
                                          <p:attrName>style.visibility</p:attrName>
                                        </p:attrNameLst>
                                      </p:cBhvr>
                                      <p:to>
                                        <p:strVal val="visible"/>
                                      </p:to>
                                    </p:set>
                                    <p:anim calcmode="lin" valueType="num">
                                      <p:cBhvr>
                                        <p:cTn id="24" dur="2000" fill="hold"/>
                                        <p:tgtEl>
                                          <p:spTgt spid="10243"/>
                                        </p:tgtEl>
                                        <p:attrNameLst>
                                          <p:attrName>ppt_w</p:attrName>
                                        </p:attrNameLst>
                                      </p:cBhvr>
                                      <p:tavLst>
                                        <p:tav tm="0">
                                          <p:val>
                                            <p:fltVal val="0"/>
                                          </p:val>
                                        </p:tav>
                                        <p:tav tm="100000">
                                          <p:val>
                                            <p:strVal val="#ppt_w"/>
                                          </p:val>
                                        </p:tav>
                                      </p:tavLst>
                                    </p:anim>
                                    <p:anim calcmode="lin" valueType="num">
                                      <p:cBhvr>
                                        <p:cTn id="25" dur="2000" fill="hold"/>
                                        <p:tgtEl>
                                          <p:spTgt spid="10243"/>
                                        </p:tgtEl>
                                        <p:attrNameLst>
                                          <p:attrName>ppt_h</p:attrName>
                                        </p:attrNameLst>
                                      </p:cBhvr>
                                      <p:tavLst>
                                        <p:tav tm="0">
                                          <p:val>
                                            <p:fltVal val="0"/>
                                          </p:val>
                                        </p:tav>
                                        <p:tav tm="100000">
                                          <p:val>
                                            <p:strVal val="#ppt_h"/>
                                          </p:val>
                                        </p:tav>
                                      </p:tavLst>
                                    </p:anim>
                                    <p:anim calcmode="lin" valueType="num">
                                      <p:cBhvr>
                                        <p:cTn id="26" dur="2000" fill="hold"/>
                                        <p:tgtEl>
                                          <p:spTgt spid="10243"/>
                                        </p:tgtEl>
                                        <p:attrNameLst>
                                          <p:attrName>ppt_x</p:attrName>
                                        </p:attrNameLst>
                                      </p:cBhvr>
                                      <p:tavLst>
                                        <p:tav tm="0" fmla="#ppt_x+(cos(-2*pi*(1-$))*-#ppt_x-sin(-2*pi*(1-$))*(1-#ppt_y))*(1-$)">
                                          <p:val>
                                            <p:fltVal val="0"/>
                                          </p:val>
                                        </p:tav>
                                        <p:tav tm="100000">
                                          <p:val>
                                            <p:fltVal val="1"/>
                                          </p:val>
                                        </p:tav>
                                      </p:tavLst>
                                    </p:anim>
                                    <p:anim calcmode="lin" valueType="num">
                                      <p:cBhvr>
                                        <p:cTn id="27" dur="2000" fill="hold"/>
                                        <p:tgtEl>
                                          <p:spTgt spid="10243"/>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6000"/>
                            </p:stCondLst>
                            <p:childTnLst>
                              <p:par>
                                <p:cTn id="29" presetID="2" presetClass="entr" presetSubtype="3" fill="hold" nodeType="afterEffect">
                                  <p:stCondLst>
                                    <p:cond delay="0"/>
                                  </p:stCondLst>
                                  <p:childTnLst>
                                    <p:set>
                                      <p:cBhvr>
                                        <p:cTn id="30" dur="1" fill="hold">
                                          <p:stCondLst>
                                            <p:cond delay="0"/>
                                          </p:stCondLst>
                                        </p:cTn>
                                        <p:tgtEl>
                                          <p:spTgt spid="10246">
                                            <p:txEl>
                                              <p:pRg st="0" end="0"/>
                                            </p:txEl>
                                          </p:spTgt>
                                        </p:tgtEl>
                                        <p:attrNameLst>
                                          <p:attrName>style.visibility</p:attrName>
                                        </p:attrNameLst>
                                      </p:cBhvr>
                                      <p:to>
                                        <p:strVal val="visible"/>
                                      </p:to>
                                    </p:set>
                                    <p:anim calcmode="lin" valueType="num">
                                      <p:cBhvr additive="base">
                                        <p:cTn id="31" dur="1000" fill="hold"/>
                                        <p:tgtEl>
                                          <p:spTgt spid="10246">
                                            <p:txEl>
                                              <p:pRg st="0" end="0"/>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7000"/>
                            </p:stCondLst>
                            <p:childTnLst>
                              <p:par>
                                <p:cTn id="34" presetID="15" presetClass="entr" presetSubtype="0" fill="hold" nodeType="afterEffect">
                                  <p:stCondLst>
                                    <p:cond delay="0"/>
                                  </p:stCondLst>
                                  <p:childTnLst>
                                    <p:set>
                                      <p:cBhvr>
                                        <p:cTn id="35" dur="1" fill="hold">
                                          <p:stCondLst>
                                            <p:cond delay="0"/>
                                          </p:stCondLst>
                                        </p:cTn>
                                        <p:tgtEl>
                                          <p:spTgt spid="10249"/>
                                        </p:tgtEl>
                                        <p:attrNameLst>
                                          <p:attrName>style.visibility</p:attrName>
                                        </p:attrNameLst>
                                      </p:cBhvr>
                                      <p:to>
                                        <p:strVal val="visible"/>
                                      </p:to>
                                    </p:set>
                                    <p:anim calcmode="lin" valueType="num">
                                      <p:cBhvr>
                                        <p:cTn id="36" dur="2000" fill="hold"/>
                                        <p:tgtEl>
                                          <p:spTgt spid="10249"/>
                                        </p:tgtEl>
                                        <p:attrNameLst>
                                          <p:attrName>ppt_w</p:attrName>
                                        </p:attrNameLst>
                                      </p:cBhvr>
                                      <p:tavLst>
                                        <p:tav tm="0">
                                          <p:val>
                                            <p:fltVal val="0"/>
                                          </p:val>
                                        </p:tav>
                                        <p:tav tm="100000">
                                          <p:val>
                                            <p:strVal val="#ppt_w"/>
                                          </p:val>
                                        </p:tav>
                                      </p:tavLst>
                                    </p:anim>
                                    <p:anim calcmode="lin" valueType="num">
                                      <p:cBhvr>
                                        <p:cTn id="37" dur="2000" fill="hold"/>
                                        <p:tgtEl>
                                          <p:spTgt spid="10249"/>
                                        </p:tgtEl>
                                        <p:attrNameLst>
                                          <p:attrName>ppt_h</p:attrName>
                                        </p:attrNameLst>
                                      </p:cBhvr>
                                      <p:tavLst>
                                        <p:tav tm="0">
                                          <p:val>
                                            <p:fltVal val="0"/>
                                          </p:val>
                                        </p:tav>
                                        <p:tav tm="100000">
                                          <p:val>
                                            <p:strVal val="#ppt_h"/>
                                          </p:val>
                                        </p:tav>
                                      </p:tavLst>
                                    </p:anim>
                                    <p:anim calcmode="lin" valueType="num">
                                      <p:cBhvr>
                                        <p:cTn id="38" dur="2000" fill="hold"/>
                                        <p:tgtEl>
                                          <p:spTgt spid="10249"/>
                                        </p:tgtEl>
                                        <p:attrNameLst>
                                          <p:attrName>ppt_x</p:attrName>
                                        </p:attrNameLst>
                                      </p:cBhvr>
                                      <p:tavLst>
                                        <p:tav tm="0" fmla="#ppt_x+(cos(-2*pi*(1-$))*-#ppt_x-sin(-2*pi*(1-$))*(1-#ppt_y))*(1-$)">
                                          <p:val>
                                            <p:fltVal val="0"/>
                                          </p:val>
                                        </p:tav>
                                        <p:tav tm="100000">
                                          <p:val>
                                            <p:fltVal val="1"/>
                                          </p:val>
                                        </p:tav>
                                      </p:tavLst>
                                    </p:anim>
                                    <p:anim calcmode="lin" valueType="num">
                                      <p:cBhvr>
                                        <p:cTn id="39" dur="2000" fill="hold"/>
                                        <p:tgtEl>
                                          <p:spTgt spid="10249"/>
                                        </p:tgtEl>
                                        <p:attrNameLst>
                                          <p:attrName>ppt_y</p:attrName>
                                        </p:attrNameLst>
                                      </p:cBhvr>
                                      <p:tavLst>
                                        <p:tav tm="0" fmla="#ppt_y+(sin(-2*pi*(1-$))*-#ppt_x+cos(-2*pi*(1-$))*(1-#ppt_y))*(1-$)">
                                          <p:val>
                                            <p:fltVal val="0"/>
                                          </p:val>
                                        </p:tav>
                                        <p:tav tm="100000">
                                          <p:val>
                                            <p:fltVal val="1"/>
                                          </p:val>
                                        </p:tav>
                                      </p:tavLst>
                                    </p:anim>
                                  </p:childTnLst>
                                </p:cTn>
                              </p:par>
                            </p:childTnLst>
                          </p:cTn>
                        </p:par>
                        <p:par>
                          <p:cTn id="40" fill="hold" nodeType="afterGroup">
                            <p:stCondLst>
                              <p:cond delay="9000"/>
                            </p:stCondLst>
                            <p:childTnLst>
                              <p:par>
                                <p:cTn id="41" presetID="2" presetClass="entr" presetSubtype="1" fill="hold" grpId="0" nodeType="afterEffect">
                                  <p:stCondLst>
                                    <p:cond delay="0"/>
                                  </p:stCondLst>
                                  <p:childTnLst>
                                    <p:set>
                                      <p:cBhvr>
                                        <p:cTn id="42" dur="1" fill="hold">
                                          <p:stCondLst>
                                            <p:cond delay="0"/>
                                          </p:stCondLst>
                                        </p:cTn>
                                        <p:tgtEl>
                                          <p:spTgt spid="10247"/>
                                        </p:tgtEl>
                                        <p:attrNameLst>
                                          <p:attrName>style.visibility</p:attrName>
                                        </p:attrNameLst>
                                      </p:cBhvr>
                                      <p:to>
                                        <p:strVal val="visible"/>
                                      </p:to>
                                    </p:set>
                                    <p:anim calcmode="lin" valueType="num">
                                      <p:cBhvr additive="base">
                                        <p:cTn id="43" dur="1000" fill="hold"/>
                                        <p:tgtEl>
                                          <p:spTgt spid="10247"/>
                                        </p:tgtEl>
                                        <p:attrNameLst>
                                          <p:attrName>ppt_x</p:attrName>
                                        </p:attrNameLst>
                                      </p:cBhvr>
                                      <p:tavLst>
                                        <p:tav tm="0">
                                          <p:val>
                                            <p:strVal val="#ppt_x"/>
                                          </p:val>
                                        </p:tav>
                                        <p:tav tm="100000">
                                          <p:val>
                                            <p:strVal val="#ppt_x"/>
                                          </p:val>
                                        </p:tav>
                                      </p:tavLst>
                                    </p:anim>
                                    <p:anim calcmode="lin" valueType="num">
                                      <p:cBhvr additive="base">
                                        <p:cTn id="44" dur="1000" fill="hold"/>
                                        <p:tgtEl>
                                          <p:spTgt spid="10247"/>
                                        </p:tgtEl>
                                        <p:attrNameLst>
                                          <p:attrName>ppt_y</p:attrName>
                                        </p:attrNameLst>
                                      </p:cBhvr>
                                      <p:tavLst>
                                        <p:tav tm="0">
                                          <p:val>
                                            <p:strVal val="0-#ppt_h/2"/>
                                          </p:val>
                                        </p:tav>
                                        <p:tav tm="100000">
                                          <p:val>
                                            <p:strVal val="#ppt_y"/>
                                          </p:val>
                                        </p:tav>
                                      </p:tavLst>
                                    </p:anim>
                                  </p:childTnLst>
                                </p:cTn>
                              </p:par>
                            </p:childTnLst>
                          </p:cTn>
                        </p:par>
                        <p:par>
                          <p:cTn id="45" fill="hold" nodeType="afterGroup">
                            <p:stCondLst>
                              <p:cond delay="10000"/>
                            </p:stCondLst>
                            <p:childTnLst>
                              <p:par>
                                <p:cTn id="46" presetID="15" presetClass="entr" presetSubtype="0" fill="hold" nodeType="afterEffect">
                                  <p:stCondLst>
                                    <p:cond delay="0"/>
                                  </p:stCondLst>
                                  <p:childTnLst>
                                    <p:set>
                                      <p:cBhvr>
                                        <p:cTn id="47" dur="1" fill="hold">
                                          <p:stCondLst>
                                            <p:cond delay="0"/>
                                          </p:stCondLst>
                                        </p:cTn>
                                        <p:tgtEl>
                                          <p:spTgt spid="10250"/>
                                        </p:tgtEl>
                                        <p:attrNameLst>
                                          <p:attrName>style.visibility</p:attrName>
                                        </p:attrNameLst>
                                      </p:cBhvr>
                                      <p:to>
                                        <p:strVal val="visible"/>
                                      </p:to>
                                    </p:set>
                                    <p:anim calcmode="lin" valueType="num">
                                      <p:cBhvr>
                                        <p:cTn id="48" dur="2000" fill="hold"/>
                                        <p:tgtEl>
                                          <p:spTgt spid="10250"/>
                                        </p:tgtEl>
                                        <p:attrNameLst>
                                          <p:attrName>ppt_w</p:attrName>
                                        </p:attrNameLst>
                                      </p:cBhvr>
                                      <p:tavLst>
                                        <p:tav tm="0">
                                          <p:val>
                                            <p:fltVal val="0"/>
                                          </p:val>
                                        </p:tav>
                                        <p:tav tm="100000">
                                          <p:val>
                                            <p:strVal val="#ppt_w"/>
                                          </p:val>
                                        </p:tav>
                                      </p:tavLst>
                                    </p:anim>
                                    <p:anim calcmode="lin" valueType="num">
                                      <p:cBhvr>
                                        <p:cTn id="49" dur="2000" fill="hold"/>
                                        <p:tgtEl>
                                          <p:spTgt spid="10250"/>
                                        </p:tgtEl>
                                        <p:attrNameLst>
                                          <p:attrName>ppt_h</p:attrName>
                                        </p:attrNameLst>
                                      </p:cBhvr>
                                      <p:tavLst>
                                        <p:tav tm="0">
                                          <p:val>
                                            <p:fltVal val="0"/>
                                          </p:val>
                                        </p:tav>
                                        <p:tav tm="100000">
                                          <p:val>
                                            <p:strVal val="#ppt_h"/>
                                          </p:val>
                                        </p:tav>
                                      </p:tavLst>
                                    </p:anim>
                                    <p:anim calcmode="lin" valueType="num">
                                      <p:cBhvr>
                                        <p:cTn id="50" dur="2000" fill="hold"/>
                                        <p:tgtEl>
                                          <p:spTgt spid="10250"/>
                                        </p:tgtEl>
                                        <p:attrNameLst>
                                          <p:attrName>ppt_x</p:attrName>
                                        </p:attrNameLst>
                                      </p:cBhvr>
                                      <p:tavLst>
                                        <p:tav tm="0" fmla="#ppt_x+(cos(-2*pi*(1-$))*-#ppt_x-sin(-2*pi*(1-$))*(1-#ppt_y))*(1-$)">
                                          <p:val>
                                            <p:fltVal val="0"/>
                                          </p:val>
                                        </p:tav>
                                        <p:tav tm="100000">
                                          <p:val>
                                            <p:fltVal val="1"/>
                                          </p:val>
                                        </p:tav>
                                      </p:tavLst>
                                    </p:anim>
                                    <p:anim calcmode="lin" valueType="num">
                                      <p:cBhvr>
                                        <p:cTn id="51" dur="2000" fill="hold"/>
                                        <p:tgtEl>
                                          <p:spTgt spid="10250"/>
                                        </p:tgtEl>
                                        <p:attrNameLst>
                                          <p:attrName>ppt_y</p:attrName>
                                        </p:attrNameLst>
                                      </p:cBhvr>
                                      <p:tavLst>
                                        <p:tav tm="0" fmla="#ppt_y+(sin(-2*pi*(1-$))*-#ppt_x+cos(-2*pi*(1-$))*(1-#ppt_y))*(1-$)">
                                          <p:val>
                                            <p:fltVal val="0"/>
                                          </p:val>
                                        </p:tav>
                                        <p:tav tm="100000">
                                          <p:val>
                                            <p:fltVal val="1"/>
                                          </p:val>
                                        </p:tav>
                                      </p:tavLst>
                                    </p:anim>
                                  </p:childTnLst>
                                </p:cTn>
                              </p:par>
                            </p:childTnLst>
                          </p:cTn>
                        </p:par>
                        <p:par>
                          <p:cTn id="52" fill="hold" nodeType="afterGroup">
                            <p:stCondLst>
                              <p:cond delay="12000"/>
                            </p:stCondLst>
                            <p:childTnLst>
                              <p:par>
                                <p:cTn id="53" presetID="2" presetClass="entr" presetSubtype="2" fill="hold" grpId="0" nodeType="afterEffect">
                                  <p:stCondLst>
                                    <p:cond delay="0"/>
                                  </p:stCondLst>
                                  <p:childTnLst>
                                    <p:set>
                                      <p:cBhvr>
                                        <p:cTn id="54" dur="1" fill="hold">
                                          <p:stCondLst>
                                            <p:cond delay="0"/>
                                          </p:stCondLst>
                                        </p:cTn>
                                        <p:tgtEl>
                                          <p:spTgt spid="10248"/>
                                        </p:tgtEl>
                                        <p:attrNameLst>
                                          <p:attrName>style.visibility</p:attrName>
                                        </p:attrNameLst>
                                      </p:cBhvr>
                                      <p:to>
                                        <p:strVal val="visible"/>
                                      </p:to>
                                    </p:set>
                                    <p:anim calcmode="lin" valueType="num">
                                      <p:cBhvr additive="base">
                                        <p:cTn id="55" dur="1000" fill="hold"/>
                                        <p:tgtEl>
                                          <p:spTgt spid="10248"/>
                                        </p:tgtEl>
                                        <p:attrNameLst>
                                          <p:attrName>ppt_x</p:attrName>
                                        </p:attrNameLst>
                                      </p:cBhvr>
                                      <p:tavLst>
                                        <p:tav tm="0">
                                          <p:val>
                                            <p:strVal val="1+#ppt_w/2"/>
                                          </p:val>
                                        </p:tav>
                                        <p:tav tm="100000">
                                          <p:val>
                                            <p:strVal val="#ppt_x"/>
                                          </p:val>
                                        </p:tav>
                                      </p:tavLst>
                                    </p:anim>
                                    <p:anim calcmode="lin" valueType="num">
                                      <p:cBhvr additive="base">
                                        <p:cTn id="56" dur="1000" fill="hold"/>
                                        <p:tgtEl>
                                          <p:spTgt spid="10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7" grpId="0"/>
      <p:bldP spid="1024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17AF4D-4D46-7C4B-B65B-DF5666162BFE}"/>
              </a:ext>
            </a:extLst>
          </p:cNvPr>
          <p:cNvSpPr txBox="1"/>
          <p:nvPr/>
        </p:nvSpPr>
        <p:spPr>
          <a:xfrm>
            <a:off x="24409" y="3158569"/>
            <a:ext cx="5194699" cy="1077218"/>
          </a:xfrm>
          <a:prstGeom prst="rect">
            <a:avLst/>
          </a:prstGeom>
          <a:noFill/>
        </p:spPr>
        <p:txBody>
          <a:bodyPr wrap="square" rtlCol="0">
            <a:spAutoFit/>
          </a:bodyPr>
          <a:lstStyle/>
          <a:p>
            <a:pPr algn="ctr"/>
            <a:r>
              <a:rPr lang="en-US" sz="3200" dirty="0">
                <a:solidFill>
                  <a:schemeClr val="tx1">
                    <a:lumMod val="85000"/>
                  </a:schemeClr>
                </a:solidFill>
                <a:latin typeface="+mn-lt"/>
                <a:cs typeface="Futura Medium" panose="020B0602020204020303" pitchFamily="34" charset="-79"/>
              </a:rPr>
              <a:t>What instrument does a skeleton play?</a:t>
            </a:r>
          </a:p>
        </p:txBody>
      </p:sp>
      <p:sp>
        <p:nvSpPr>
          <p:cNvPr id="8" name="TextBox 7">
            <a:extLst>
              <a:ext uri="{FF2B5EF4-FFF2-40B4-BE49-F238E27FC236}">
                <a16:creationId xmlns:a16="http://schemas.microsoft.com/office/drawing/2014/main" id="{54390B56-3EEB-0646-8AB8-8609E1D5108D}"/>
              </a:ext>
            </a:extLst>
          </p:cNvPr>
          <p:cNvSpPr txBox="1"/>
          <p:nvPr/>
        </p:nvSpPr>
        <p:spPr>
          <a:xfrm rot="21027482">
            <a:off x="1467337" y="5019053"/>
            <a:ext cx="4793811" cy="923330"/>
          </a:xfrm>
          <a:prstGeom prst="rect">
            <a:avLst/>
          </a:prstGeom>
          <a:noFill/>
        </p:spPr>
        <p:txBody>
          <a:bodyPr wrap="square" rtlCol="0">
            <a:spAutoFit/>
          </a:bodyPr>
          <a:lstStyle/>
          <a:p>
            <a:r>
              <a:rPr lang="en-US" sz="5400" dirty="0">
                <a:solidFill>
                  <a:schemeClr val="tx1">
                    <a:lumMod val="85000"/>
                  </a:schemeClr>
                </a:solidFill>
                <a:latin typeface="+mn-lt"/>
                <a:cs typeface="Futura Medium" panose="020B0602020204020303" pitchFamily="34" charset="-79"/>
              </a:rPr>
              <a:t>A </a:t>
            </a:r>
            <a:r>
              <a:rPr lang="en-US" sz="5400" dirty="0" err="1">
                <a:solidFill>
                  <a:schemeClr val="tx1">
                    <a:lumMod val="85000"/>
                  </a:schemeClr>
                </a:solidFill>
                <a:latin typeface="+mn-lt"/>
                <a:cs typeface="Futura Medium" panose="020B0602020204020303" pitchFamily="34" charset="-79"/>
              </a:rPr>
              <a:t>Trom</a:t>
            </a:r>
            <a:r>
              <a:rPr lang="en-US" sz="5400" b="1" dirty="0" err="1">
                <a:solidFill>
                  <a:schemeClr val="tx1">
                    <a:lumMod val="85000"/>
                  </a:schemeClr>
                </a:solidFill>
                <a:latin typeface="+mn-lt"/>
                <a:cs typeface="Futura Medium" panose="020B0602020204020303" pitchFamily="34" charset="-79"/>
              </a:rPr>
              <a:t>BONE</a:t>
            </a:r>
            <a:r>
              <a:rPr lang="en-US" sz="5400" dirty="0">
                <a:solidFill>
                  <a:schemeClr val="tx1">
                    <a:lumMod val="85000"/>
                  </a:schemeClr>
                </a:solidFill>
                <a:latin typeface="+mn-lt"/>
                <a:cs typeface="Futura Medium" panose="020B0602020204020303" pitchFamily="34" charset="-79"/>
              </a:rPr>
              <a:t>!</a:t>
            </a:r>
          </a:p>
        </p:txBody>
      </p:sp>
      <p:pic>
        <p:nvPicPr>
          <p:cNvPr id="5" name="Picture 4">
            <a:extLst>
              <a:ext uri="{FF2B5EF4-FFF2-40B4-BE49-F238E27FC236}">
                <a16:creationId xmlns:a16="http://schemas.microsoft.com/office/drawing/2014/main" id="{2E7F9398-E68A-744D-A34B-FD229596892B}"/>
              </a:ext>
            </a:extLst>
          </p:cNvPr>
          <p:cNvPicPr>
            <a:picLocks noChangeAspect="1"/>
          </p:cNvPicPr>
          <p:nvPr/>
        </p:nvPicPr>
        <p:blipFill>
          <a:blip r:embed="rId2"/>
          <a:stretch>
            <a:fillRect/>
          </a:stretch>
        </p:blipFill>
        <p:spPr>
          <a:xfrm>
            <a:off x="5905500" y="2725501"/>
            <a:ext cx="3607830" cy="3607830"/>
          </a:xfrm>
          <a:prstGeom prst="rect">
            <a:avLst/>
          </a:prstGeom>
        </p:spPr>
      </p:pic>
    </p:spTree>
    <p:extLst>
      <p:ext uri="{BB962C8B-B14F-4D97-AF65-F5344CB8AC3E}">
        <p14:creationId xmlns:p14="http://schemas.microsoft.com/office/powerpoint/2010/main" val="149829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700" y="2819400"/>
            <a:ext cx="8915400" cy="2554545"/>
          </a:xfrm>
          <a:prstGeom prst="rect">
            <a:avLst/>
          </a:prstGeom>
          <a:noFill/>
        </p:spPr>
        <p:txBody>
          <a:bodyPr wrap="square" lIns="91440" tIns="45720" rIns="91440" bIns="45720">
            <a:spAutoFit/>
          </a:bodyPr>
          <a:lstStyle/>
          <a:p>
            <a:pPr algn="ctr"/>
            <a:endParaRPr lang="en-US" sz="8000" b="1" dirty="0">
              <a:ln w="22225">
                <a:solidFill>
                  <a:srgbClr val="65B2FF"/>
                </a:solidFill>
                <a:prstDash val="solid"/>
              </a:ln>
              <a:solidFill>
                <a:srgbClr val="99CCFF"/>
              </a:solidFill>
            </a:endParaRPr>
          </a:p>
          <a:p>
            <a:pPr algn="ctr"/>
            <a:endParaRPr lang="en-US" sz="8000" b="1" i="1" cap="none" spc="0" dirty="0">
              <a:ln w="17780" cmpd="sng">
                <a:solidFill>
                  <a:schemeClr val="accent1">
                    <a:tint val="3000"/>
                  </a:schemeClr>
                </a:solidFill>
                <a:prstDash val="solid"/>
                <a:miter lim="800000"/>
              </a:ln>
              <a:solidFill>
                <a:srgbClr val="FF9933"/>
              </a:solidFill>
              <a:effectLst>
                <a:outerShdw blurRad="55000" dist="50800" dir="5400000" algn="tl">
                  <a:srgbClr val="000000">
                    <a:alpha val="33000"/>
                  </a:srgbClr>
                </a:outerShdw>
              </a:effectLst>
            </a:endParaRPr>
          </a:p>
        </p:txBody>
      </p:sp>
      <p:pic>
        <p:nvPicPr>
          <p:cNvPr id="5" name="Picture 4">
            <a:extLst>
              <a:ext uri="{FF2B5EF4-FFF2-40B4-BE49-F238E27FC236}">
                <a16:creationId xmlns:a16="http://schemas.microsoft.com/office/drawing/2014/main" id="{5091C488-D27C-454E-81D0-EFAEC2BF5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6" y="5562600"/>
            <a:ext cx="5807868" cy="945176"/>
          </a:xfrm>
          <a:prstGeom prst="rect">
            <a:avLst/>
          </a:prstGeom>
        </p:spPr>
      </p:pic>
      <p:sp>
        <p:nvSpPr>
          <p:cNvPr id="9" name="TextBox 8">
            <a:extLst>
              <a:ext uri="{FF2B5EF4-FFF2-40B4-BE49-F238E27FC236}">
                <a16:creationId xmlns:a16="http://schemas.microsoft.com/office/drawing/2014/main" id="{56062E69-B68E-4128-BEBB-09064CFACDD2}"/>
              </a:ext>
            </a:extLst>
          </p:cNvPr>
          <p:cNvSpPr txBox="1"/>
          <p:nvPr/>
        </p:nvSpPr>
        <p:spPr>
          <a:xfrm>
            <a:off x="723900" y="1715393"/>
            <a:ext cx="8763000" cy="3847207"/>
          </a:xfrm>
          <a:prstGeom prst="rect">
            <a:avLst/>
          </a:prstGeom>
          <a:noFill/>
        </p:spPr>
        <p:txBody>
          <a:bodyPr wrap="square" rtlCol="0">
            <a:spAutoFit/>
          </a:bodyPr>
          <a:lstStyle/>
          <a:p>
            <a:pPr algn="ctr"/>
            <a:r>
              <a:rPr lang="en-US" sz="3200" b="1" dirty="0">
                <a:solidFill>
                  <a:schemeClr val="bg1"/>
                </a:solidFill>
              </a:rPr>
              <a:t>Enjoy today’s concert of </a:t>
            </a:r>
          </a:p>
          <a:p>
            <a:pPr algn="ctr"/>
            <a:r>
              <a:rPr lang="en-US" sz="6000" b="1" dirty="0">
                <a:solidFill>
                  <a:schemeClr val="bg1"/>
                </a:solidFill>
              </a:rPr>
              <a:t>ENCORE!</a:t>
            </a:r>
          </a:p>
          <a:p>
            <a:pPr algn="ctr"/>
            <a:r>
              <a:rPr lang="en-US" sz="4400" b="1" dirty="0">
                <a:solidFill>
                  <a:schemeClr val="bg1"/>
                </a:solidFill>
              </a:rPr>
              <a:t>A Celebration of Black Symphonic Music</a:t>
            </a:r>
          </a:p>
          <a:p>
            <a:pPr algn="ctr"/>
            <a:endParaRPr lang="en-US" sz="3200" b="1" dirty="0">
              <a:solidFill>
                <a:schemeClr val="bg1"/>
              </a:solidFill>
            </a:endParaRPr>
          </a:p>
          <a:p>
            <a:pPr algn="ctr"/>
            <a:r>
              <a:rPr lang="en-US" sz="3200" b="1" dirty="0">
                <a:solidFill>
                  <a:schemeClr val="bg1"/>
                </a:solidFill>
              </a:rPr>
              <a:t>with your</a:t>
            </a:r>
          </a:p>
        </p:txBody>
      </p:sp>
    </p:spTree>
    <p:extLst>
      <p:ext uri="{BB962C8B-B14F-4D97-AF65-F5344CB8AC3E}">
        <p14:creationId xmlns:p14="http://schemas.microsoft.com/office/powerpoint/2010/main" val="1036829444"/>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71500" y="1905000"/>
            <a:ext cx="9344025" cy="1143000"/>
          </a:xfrm>
        </p:spPr>
        <p:txBody>
          <a:bodyPr/>
          <a:lstStyle/>
          <a:p>
            <a:pPr eaLnBrk="1" hangingPunct="1"/>
            <a:br>
              <a:rPr lang="en-US" altLang="en-US" sz="4000" dirty="0">
                <a:solidFill>
                  <a:srgbClr val="FFCC00"/>
                </a:solidFill>
              </a:rPr>
            </a:br>
            <a:r>
              <a:rPr lang="en-US" altLang="en-US" sz="3600" i="1" dirty="0">
                <a:solidFill>
                  <a:schemeClr val="bg1"/>
                </a:solidFill>
              </a:rPr>
              <a:t>UTAH SYMPHONY FEATURED MUSICIAN</a:t>
            </a:r>
            <a:br>
              <a:rPr lang="en-US" altLang="en-US" sz="3600" i="1" dirty="0">
                <a:solidFill>
                  <a:srgbClr val="FFCC00"/>
                </a:solidFill>
              </a:rPr>
            </a:br>
            <a:endParaRPr lang="en-US" altLang="en-US" sz="3600" i="1" dirty="0">
              <a:solidFill>
                <a:srgbClr val="FFCC00"/>
              </a:solidFill>
            </a:endParaRPr>
          </a:p>
        </p:txBody>
      </p:sp>
      <p:sp>
        <p:nvSpPr>
          <p:cNvPr id="39939" name="Rectangle 3"/>
          <p:cNvSpPr>
            <a:spLocks noGrp="1" noChangeArrowheads="1"/>
          </p:cNvSpPr>
          <p:nvPr>
            <p:ph type="body" sz="half" idx="1"/>
          </p:nvPr>
        </p:nvSpPr>
        <p:spPr>
          <a:xfrm>
            <a:off x="5600700" y="3298371"/>
            <a:ext cx="3943350" cy="2416629"/>
          </a:xfrm>
        </p:spPr>
        <p:txBody>
          <a:bodyPr/>
          <a:lstStyle/>
          <a:p>
            <a:pPr marL="0" indent="0" eaLnBrk="1" hangingPunct="1">
              <a:buFontTx/>
              <a:buNone/>
            </a:pPr>
            <a:r>
              <a:rPr lang="en-US" altLang="en-US" b="1" dirty="0">
                <a:solidFill>
                  <a:srgbClr val="FFC000"/>
                </a:solidFill>
              </a:rPr>
              <a:t>Caitlyn </a:t>
            </a:r>
            <a:r>
              <a:rPr lang="en-US" altLang="en-US" b="1" dirty="0" err="1">
                <a:solidFill>
                  <a:srgbClr val="FFC000"/>
                </a:solidFill>
              </a:rPr>
              <a:t>Valovick</a:t>
            </a:r>
            <a:r>
              <a:rPr lang="en-US" altLang="en-US" b="1" dirty="0">
                <a:solidFill>
                  <a:srgbClr val="FFC000"/>
                </a:solidFill>
              </a:rPr>
              <a:t>-Moore </a:t>
            </a:r>
            <a:r>
              <a:rPr lang="en-US" altLang="en-US" b="1" dirty="0">
                <a:solidFill>
                  <a:schemeClr val="bg1"/>
                </a:solidFill>
              </a:rPr>
              <a:t>plays flute and piccolo in the Utah Symphony.  </a:t>
            </a:r>
          </a:p>
          <a:p>
            <a:pPr marL="0" indent="0" eaLnBrk="1" hangingPunct="1">
              <a:buFontTx/>
              <a:buNone/>
            </a:pPr>
            <a:endParaRPr lang="en-US" altLang="en-US" b="1" dirty="0">
              <a:solidFill>
                <a:schemeClr val="bg1"/>
              </a:solidFill>
            </a:endParaRPr>
          </a:p>
        </p:txBody>
      </p:sp>
      <p:pic>
        <p:nvPicPr>
          <p:cNvPr id="13314" name="Picture 2" descr="Caitlyn Valovick Mo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3418">
            <a:off x="1426029" y="3200399"/>
            <a:ext cx="2133600" cy="3200400"/>
          </a:xfrm>
          <a:prstGeom prst="rect">
            <a:avLst/>
          </a:prstGeom>
          <a:noFill/>
          <a:ln w="1270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073465"/>
      </p:ext>
    </p:extLst>
  </p:cSld>
  <p:clrMapOvr>
    <a:masterClrMapping/>
  </p:clrMapOvr>
  <mc:AlternateContent xmlns:mc="http://schemas.openxmlformats.org/markup-compatibility/2006" xmlns:p14="http://schemas.microsoft.com/office/powerpoint/2010/main">
    <mc:Choice Requires="p14">
      <p:transition spd="slow" p14:dur="1500" advClick="0" advTm="7000">
        <p:circle/>
      </p:transition>
    </mc:Choice>
    <mc:Fallback xmlns="">
      <p:transition spd="slow" advClick="0" advTm="700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448300" y="2925712"/>
            <a:ext cx="4543425" cy="2911576"/>
          </a:xfrm>
        </p:spPr>
        <p:txBody>
          <a:bodyPr/>
          <a:lstStyle/>
          <a:p>
            <a:pPr marL="0" indent="0">
              <a:buNone/>
            </a:pPr>
            <a:r>
              <a:rPr lang="en-US" sz="2800" b="1" dirty="0">
                <a:solidFill>
                  <a:schemeClr val="bg1"/>
                </a:solidFill>
              </a:rPr>
              <a:t>Caitlyn began playing piano when she was 5. </a:t>
            </a:r>
          </a:p>
          <a:p>
            <a:pPr marL="0" indent="0">
              <a:buNone/>
            </a:pPr>
            <a:endParaRPr lang="en-US" sz="2800" b="1" dirty="0">
              <a:solidFill>
                <a:schemeClr val="bg1"/>
              </a:solidFill>
            </a:endParaRPr>
          </a:p>
          <a:p>
            <a:pPr marL="0" indent="0">
              <a:buNone/>
            </a:pPr>
            <a:r>
              <a:rPr lang="en-US" sz="2800" b="1" dirty="0">
                <a:solidFill>
                  <a:schemeClr val="bg1"/>
                </a:solidFill>
              </a:rPr>
              <a:t>She started playing flute at her school in 6</a:t>
            </a:r>
            <a:r>
              <a:rPr lang="en-US" sz="2800" b="1" baseline="30000" dirty="0">
                <a:solidFill>
                  <a:schemeClr val="bg1"/>
                </a:solidFill>
              </a:rPr>
              <a:t>th</a:t>
            </a:r>
            <a:r>
              <a:rPr lang="en-US" sz="2800" b="1" dirty="0">
                <a:solidFill>
                  <a:schemeClr val="bg1"/>
                </a:solidFill>
              </a:rPr>
              <a:t> grade.</a:t>
            </a:r>
          </a:p>
        </p:txBody>
      </p:sp>
      <p:pic>
        <p:nvPicPr>
          <p:cNvPr id="1026" name="Picture 2" descr="G:\2014-15\5th Grade Concerts\Caitlyn at piano 001.jpg"/>
          <p:cNvPicPr>
            <a:picLocks noGrp="1" noChangeAspect="1" noChangeArrowheads="1"/>
          </p:cNvPicPr>
          <p:nvPr>
            <p:ph type="clipArt" sz="half"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r="16225"/>
          <a:stretch/>
        </p:blipFill>
        <p:spPr bwMode="auto">
          <a:xfrm rot="21415500">
            <a:off x="721019" y="3226011"/>
            <a:ext cx="3872040" cy="2837529"/>
          </a:xfrm>
          <a:prstGeom prst="rect">
            <a:avLst/>
          </a:prstGeom>
          <a:noFill/>
          <a:ln w="12700">
            <a:solidFill>
              <a:schemeClr val="bg2">
                <a:lumMod val="10000"/>
              </a:schemeClr>
            </a:solidFill>
          </a:ln>
        </p:spPr>
      </p:pic>
    </p:spTree>
    <p:extLst>
      <p:ext uri="{BB962C8B-B14F-4D97-AF65-F5344CB8AC3E}">
        <p14:creationId xmlns:p14="http://schemas.microsoft.com/office/powerpoint/2010/main" val="1489847216"/>
      </p:ext>
    </p:extLst>
  </p:cSld>
  <p:clrMapOvr>
    <a:masterClrMapping/>
  </p:clrMapOvr>
  <mc:AlternateContent xmlns:mc="http://schemas.openxmlformats.org/markup-compatibility/2006" xmlns:p14="http://schemas.microsoft.com/office/powerpoint/2010/main">
    <mc:Choice Requires="p14">
      <p:transition spd="slow" p14:dur="1500" advClick="0" advTm="10000">
        <p:circle/>
      </p:transition>
    </mc:Choice>
    <mc:Fallback xmlns="">
      <p:transition spd="slow" advClick="0" advTm="10000">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95300" y="3124200"/>
            <a:ext cx="4543425" cy="2514600"/>
          </a:xfrm>
        </p:spPr>
        <p:txBody>
          <a:bodyPr/>
          <a:lstStyle/>
          <a:p>
            <a:pPr marL="0" indent="0">
              <a:buNone/>
            </a:pPr>
            <a:r>
              <a:rPr lang="en-US" b="1" dirty="0">
                <a:solidFill>
                  <a:schemeClr val="bg1"/>
                </a:solidFill>
              </a:rPr>
              <a:t>She played in the band and orchestra in junior high and high school.  </a:t>
            </a:r>
          </a:p>
        </p:txBody>
      </p:sp>
      <p:pic>
        <p:nvPicPr>
          <p:cNvPr id="3074" name="Picture 2"/>
          <p:cNvPicPr>
            <a:picLocks noGrp="1" noChangeAspect="1" noChangeArrowheads="1"/>
          </p:cNvPicPr>
          <p:nvPr>
            <p:ph type="clipArt" sz="half" idx="1"/>
          </p:nvPr>
        </p:nvPicPr>
        <p:blipFill>
          <a:blip r:embed="rId2" cstate="print"/>
          <a:srcRect/>
          <a:stretch>
            <a:fillRect/>
          </a:stretch>
        </p:blipFill>
        <p:spPr bwMode="auto">
          <a:xfrm rot="234473">
            <a:off x="4933637" y="2903428"/>
            <a:ext cx="4987050" cy="2956142"/>
          </a:xfrm>
          <a:prstGeom prst="rect">
            <a:avLst/>
          </a:prstGeom>
          <a:noFill/>
          <a:ln w="12700">
            <a:solidFill>
              <a:schemeClr val="tx2">
                <a:lumMod val="75000"/>
              </a:schemeClr>
            </a:solidFill>
            <a:miter lim="800000"/>
            <a:headEnd/>
            <a:tailEnd/>
          </a:ln>
          <a:effectLst/>
        </p:spPr>
      </p:pic>
    </p:spTree>
    <p:extLst>
      <p:ext uri="{BB962C8B-B14F-4D97-AF65-F5344CB8AC3E}">
        <p14:creationId xmlns:p14="http://schemas.microsoft.com/office/powerpoint/2010/main" val="55398979"/>
      </p:ext>
    </p:extLst>
  </p:cSld>
  <p:clrMapOvr>
    <a:masterClrMapping/>
  </p:clrMapOvr>
  <mc:AlternateContent xmlns:mc="http://schemas.openxmlformats.org/markup-compatibility/2006" xmlns:p14="http://schemas.microsoft.com/office/powerpoint/2010/main">
    <mc:Choice Requires="p14">
      <p:transition spd="slow" p14:dur="1500" advClick="0" advTm="8000">
        <p:circle/>
      </p:transition>
    </mc:Choice>
    <mc:Fallback xmlns="">
      <p:transition spd="slow" advClick="0" advTm="8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82111" y="2376245"/>
            <a:ext cx="5695950" cy="3886199"/>
          </a:xfrm>
        </p:spPr>
        <p:txBody>
          <a:bodyPr/>
          <a:lstStyle/>
          <a:p>
            <a:pPr marL="0" indent="0">
              <a:buNone/>
            </a:pPr>
            <a:endParaRPr lang="en-US" b="1" dirty="0">
              <a:ln w="22225">
                <a:solidFill>
                  <a:schemeClr val="bg1">
                    <a:lumMod val="65000"/>
                  </a:schemeClr>
                </a:solidFill>
                <a:prstDash val="solid"/>
              </a:ln>
              <a:solidFill>
                <a:schemeClr val="bg1"/>
              </a:solidFill>
            </a:endParaRPr>
          </a:p>
          <a:p>
            <a:pPr marL="0" indent="0">
              <a:buNone/>
            </a:pPr>
            <a:endParaRPr lang="en-US" b="1" dirty="0">
              <a:ln w="22225">
                <a:solidFill>
                  <a:schemeClr val="bg1">
                    <a:lumMod val="65000"/>
                  </a:schemeClr>
                </a:solidFill>
                <a:prstDash val="solid"/>
              </a:ln>
              <a:solidFill>
                <a:schemeClr val="bg1"/>
              </a:solidFill>
            </a:endParaRPr>
          </a:p>
          <a:p>
            <a:pPr marL="0" indent="0">
              <a:buNone/>
            </a:pPr>
            <a:r>
              <a:rPr lang="en-US" b="1" dirty="0">
                <a:ln w="22225">
                  <a:solidFill>
                    <a:schemeClr val="bg1">
                      <a:lumMod val="65000"/>
                    </a:schemeClr>
                  </a:solidFill>
                  <a:prstDash val="solid"/>
                </a:ln>
                <a:solidFill>
                  <a:schemeClr val="bg1"/>
                </a:solidFill>
              </a:rPr>
              <a:t>Today’s concert features local jazz singer and actress Dee-Dee Darby-Duffin as our narrator.</a:t>
            </a:r>
          </a:p>
        </p:txBody>
      </p:sp>
      <p:pic>
        <p:nvPicPr>
          <p:cNvPr id="1026" name="775AB923-1603-454B-80BD-AA4923DF8F8E" descr="94AB9219-1298-45AC-B3B6-3BC244A9E8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2610706"/>
            <a:ext cx="2895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08454"/>
      </p:ext>
    </p:extLst>
  </p:cSld>
  <p:clrMapOvr>
    <a:masterClrMapping/>
  </p:clrMapOvr>
  <p:transition spd="slow" advTm="8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72100" y="4038600"/>
            <a:ext cx="4543425" cy="2209800"/>
          </a:xfrm>
        </p:spPr>
        <p:txBody>
          <a:bodyPr/>
          <a:lstStyle/>
          <a:p>
            <a:pPr marL="0" indent="0">
              <a:buNone/>
            </a:pPr>
            <a:r>
              <a:rPr lang="en-US" sz="2800" b="1" dirty="0">
                <a:solidFill>
                  <a:schemeClr val="bg1"/>
                </a:solidFill>
              </a:rPr>
              <a:t>Caitlyn lived away from home at the </a:t>
            </a:r>
            <a:r>
              <a:rPr lang="en-US" sz="2800" b="1" dirty="0" err="1">
                <a:solidFill>
                  <a:schemeClr val="bg1"/>
                </a:solidFill>
              </a:rPr>
              <a:t>Interlochen</a:t>
            </a:r>
            <a:r>
              <a:rPr lang="en-US" sz="2800" b="1" dirty="0">
                <a:solidFill>
                  <a:schemeClr val="bg1"/>
                </a:solidFill>
              </a:rPr>
              <a:t> Music Academy for 11</a:t>
            </a:r>
            <a:r>
              <a:rPr lang="en-US" sz="2800" b="1" baseline="30000" dirty="0">
                <a:solidFill>
                  <a:schemeClr val="bg1"/>
                </a:solidFill>
              </a:rPr>
              <a:t>th</a:t>
            </a:r>
            <a:r>
              <a:rPr lang="en-US" sz="2800" b="1" dirty="0">
                <a:solidFill>
                  <a:schemeClr val="bg1"/>
                </a:solidFill>
              </a:rPr>
              <a:t> and 12</a:t>
            </a:r>
            <a:r>
              <a:rPr lang="en-US" sz="2800" b="1" baseline="30000" dirty="0">
                <a:solidFill>
                  <a:schemeClr val="bg1"/>
                </a:solidFill>
              </a:rPr>
              <a:t>th</a:t>
            </a:r>
            <a:r>
              <a:rPr lang="en-US" sz="2800" b="1" dirty="0">
                <a:solidFill>
                  <a:schemeClr val="bg1"/>
                </a:solidFill>
              </a:rPr>
              <a:t> grade.  </a:t>
            </a:r>
          </a:p>
        </p:txBody>
      </p:sp>
      <p:pic>
        <p:nvPicPr>
          <p:cNvPr id="5122" name="Picture 2"/>
          <p:cNvPicPr>
            <a:picLocks noGrp="1" noChangeAspect="1" noChangeArrowheads="1"/>
          </p:cNvPicPr>
          <p:nvPr>
            <p:ph type="clipArt" sz="half" idx="1"/>
          </p:nvPr>
        </p:nvPicPr>
        <p:blipFill>
          <a:blip r:embed="rId2" cstate="print"/>
          <a:srcRect/>
          <a:stretch>
            <a:fillRect/>
          </a:stretch>
        </p:blipFill>
        <p:spPr bwMode="auto">
          <a:xfrm rot="21277949">
            <a:off x="679020" y="2785313"/>
            <a:ext cx="4275896" cy="2499244"/>
          </a:xfrm>
          <a:prstGeom prst="rect">
            <a:avLst/>
          </a:prstGeom>
          <a:noFill/>
          <a:ln w="12700">
            <a:solidFill>
              <a:schemeClr val="accent3">
                <a:lumMod val="75000"/>
              </a:schemeClr>
            </a:solidFill>
            <a:miter lim="800000"/>
            <a:headEnd/>
            <a:tailEnd/>
          </a:ln>
          <a:effectLst/>
        </p:spPr>
      </p:pic>
    </p:spTree>
    <p:extLst>
      <p:ext uri="{BB962C8B-B14F-4D97-AF65-F5344CB8AC3E}">
        <p14:creationId xmlns:p14="http://schemas.microsoft.com/office/powerpoint/2010/main" val="1111748596"/>
      </p:ext>
    </p:extLst>
  </p:cSld>
  <p:clrMapOvr>
    <a:masterClrMapping/>
  </p:clrMapOvr>
  <mc:AlternateContent xmlns:mc="http://schemas.openxmlformats.org/markup-compatibility/2006" xmlns:p14="http://schemas.microsoft.com/office/powerpoint/2010/main">
    <mc:Choice Requires="p14">
      <p:transition spd="slow" p14:dur="1500" advClick="0" advTm="9000">
        <p:circle/>
      </p:transition>
    </mc:Choice>
    <mc:Fallback xmlns="">
      <p:transition spd="slow" advClick="0" advTm="9000">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7175" y="2133600"/>
            <a:ext cx="10029825" cy="1904999"/>
          </a:xfrm>
        </p:spPr>
        <p:txBody>
          <a:bodyPr/>
          <a:lstStyle/>
          <a:p>
            <a:pPr marL="0" indent="0" algn="ctr">
              <a:buNone/>
            </a:pPr>
            <a:r>
              <a:rPr lang="en-US" b="1" dirty="0">
                <a:solidFill>
                  <a:schemeClr val="bg1"/>
                </a:solidFill>
              </a:rPr>
              <a:t>Caitlyn has a bachelor’s and master’s degrees </a:t>
            </a:r>
          </a:p>
          <a:p>
            <a:pPr marL="0" indent="0" algn="ctr">
              <a:buNone/>
            </a:pPr>
            <a:r>
              <a:rPr lang="en-US" b="1" dirty="0">
                <a:solidFill>
                  <a:schemeClr val="bg1"/>
                </a:solidFill>
              </a:rPr>
              <a:t>in music and got her job </a:t>
            </a:r>
          </a:p>
          <a:p>
            <a:pPr marL="0" indent="0" algn="ctr">
              <a:buNone/>
            </a:pPr>
            <a:r>
              <a:rPr lang="en-US" b="1" dirty="0">
                <a:solidFill>
                  <a:schemeClr val="bg1"/>
                </a:solidFill>
              </a:rPr>
              <a:t>with the Utah Symphony in 2008.</a:t>
            </a:r>
          </a:p>
        </p:txBody>
      </p:sp>
      <p:pic>
        <p:nvPicPr>
          <p:cNvPr id="7" name="Picture 3" descr="MCBD06926_0000[1]"/>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2957512" y="4381500"/>
            <a:ext cx="4371975" cy="1902441"/>
          </a:xfrm>
          <a:noFill/>
        </p:spPr>
      </p:pic>
    </p:spTree>
    <p:extLst>
      <p:ext uri="{BB962C8B-B14F-4D97-AF65-F5344CB8AC3E}">
        <p14:creationId xmlns:p14="http://schemas.microsoft.com/office/powerpoint/2010/main" val="3333290478"/>
      </p:ext>
    </p:extLst>
  </p:cSld>
  <p:clrMapOvr>
    <a:masterClrMapping/>
  </p:clrMapOvr>
  <mc:AlternateContent xmlns:mc="http://schemas.openxmlformats.org/markup-compatibility/2006" xmlns:p14="http://schemas.microsoft.com/office/powerpoint/2010/main">
    <mc:Choice Requires="p14">
      <p:transition spd="slow" p14:dur="1500" advClick="0" advTm="10000">
        <p:circle/>
      </p:transition>
    </mc:Choice>
    <mc:Fallback xmlns="">
      <p:transition spd="slow" advClick="0" advTm="10000">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2057400"/>
            <a:ext cx="9258300" cy="1143000"/>
          </a:xfrm>
        </p:spPr>
        <p:txBody>
          <a:bodyPr/>
          <a:lstStyle/>
          <a:p>
            <a:r>
              <a:rPr lang="en-US" sz="2800" b="1" dirty="0">
                <a:solidFill>
                  <a:schemeClr val="bg1"/>
                </a:solidFill>
              </a:rPr>
              <a:t>She likes working with ceramics and cuddling with her dog, Samantha.</a:t>
            </a:r>
          </a:p>
        </p:txBody>
      </p:sp>
      <p:pic>
        <p:nvPicPr>
          <p:cNvPr id="1026" name="Picture 2" descr="C:\Users\hawkinsb\AppData\Local\Microsoft\Windows\Temporary Internet Files\Content.Outlook\9NHHW7NI\IMG_05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96815">
            <a:off x="1125822" y="3885220"/>
            <a:ext cx="3542505" cy="2361670"/>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27" name="Picture 3"/>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rcRect/>
          <a:stretch>
            <a:fillRect/>
          </a:stretch>
        </p:blipFill>
        <p:spPr bwMode="auto">
          <a:xfrm rot="253309">
            <a:off x="6683166" y="3524594"/>
            <a:ext cx="2692695" cy="2594980"/>
          </a:xfrm>
          <a:prstGeom prst="rect">
            <a:avLst/>
          </a:prstGeom>
          <a:noFill/>
          <a:ln w="28575">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369538"/>
      </p:ext>
    </p:extLst>
  </p:cSld>
  <p:clrMapOvr>
    <a:masterClrMapping/>
  </p:clrMapOvr>
  <mc:AlternateContent xmlns:mc="http://schemas.openxmlformats.org/markup-compatibility/2006" xmlns:p14="http://schemas.microsoft.com/office/powerpoint/2010/main">
    <mc:Choice Requires="p14">
      <p:transition spd="slow" p14:dur="1500" advClick="0" advTm="8000">
        <p:circle/>
      </p:transition>
    </mc:Choice>
    <mc:Fallback xmlns="">
      <p:transition spd="slow" advClick="0" advTm="8000">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629400" y="3445329"/>
            <a:ext cx="3200400" cy="2438400"/>
          </a:xfrm>
        </p:spPr>
        <p:txBody>
          <a:bodyPr/>
          <a:lstStyle/>
          <a:p>
            <a:pPr marL="0" indent="0">
              <a:buNone/>
            </a:pPr>
            <a:r>
              <a:rPr lang="en-US" sz="2800" b="1" dirty="0">
                <a:solidFill>
                  <a:schemeClr val="bg1"/>
                </a:solidFill>
              </a:rPr>
              <a:t>Caitlyn (far right) with fellow musicians before the Jingle Bell run.</a:t>
            </a:r>
          </a:p>
        </p:txBody>
      </p:sp>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84" y="2514600"/>
            <a:ext cx="5910944" cy="3940629"/>
          </a:xfrm>
          <a:prstGeom prst="rect">
            <a:avLst/>
          </a:prstGeom>
          <a:noFill/>
          <a:ln w="25400">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340082"/>
      </p:ext>
    </p:extLst>
  </p:cSld>
  <p:clrMapOvr>
    <a:masterClrMapping/>
  </p:clrMapOvr>
  <mc:AlternateContent xmlns:mc="http://schemas.openxmlformats.org/markup-compatibility/2006" xmlns:p14="http://schemas.microsoft.com/office/powerpoint/2010/main">
    <mc:Choice Requires="p14">
      <p:transition spd="slow" p14:dur="1500" advClick="0" advTm="9000">
        <p:circle/>
      </p:transition>
    </mc:Choice>
    <mc:Fallback xmlns="">
      <p:transition spd="slow" advClick="0" advTm="9000">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700" y="2819400"/>
            <a:ext cx="8915400" cy="2554545"/>
          </a:xfrm>
          <a:prstGeom prst="rect">
            <a:avLst/>
          </a:prstGeom>
          <a:noFill/>
        </p:spPr>
        <p:txBody>
          <a:bodyPr wrap="square" lIns="91440" tIns="45720" rIns="91440" bIns="45720">
            <a:spAutoFit/>
          </a:bodyPr>
          <a:lstStyle/>
          <a:p>
            <a:pPr algn="ctr"/>
            <a:endParaRPr lang="en-US" sz="8000" b="1" dirty="0">
              <a:ln w="22225">
                <a:solidFill>
                  <a:srgbClr val="65B2FF"/>
                </a:solidFill>
                <a:prstDash val="solid"/>
              </a:ln>
              <a:solidFill>
                <a:srgbClr val="99CCFF"/>
              </a:solidFill>
            </a:endParaRPr>
          </a:p>
          <a:p>
            <a:pPr algn="ctr"/>
            <a:endParaRPr lang="en-US" sz="8000" b="1" i="1" cap="none" spc="0" dirty="0">
              <a:ln w="17780" cmpd="sng">
                <a:solidFill>
                  <a:schemeClr val="accent1">
                    <a:tint val="3000"/>
                  </a:schemeClr>
                </a:solidFill>
                <a:prstDash val="solid"/>
                <a:miter lim="800000"/>
              </a:ln>
              <a:solidFill>
                <a:srgbClr val="FF9933"/>
              </a:solidFill>
              <a:effectLst>
                <a:outerShdw blurRad="55000" dist="50800" dir="5400000" algn="tl">
                  <a:srgbClr val="000000">
                    <a:alpha val="33000"/>
                  </a:srgbClr>
                </a:outerShdw>
              </a:effectLst>
            </a:endParaRPr>
          </a:p>
        </p:txBody>
      </p:sp>
      <p:pic>
        <p:nvPicPr>
          <p:cNvPr id="5" name="Picture 4">
            <a:extLst>
              <a:ext uri="{FF2B5EF4-FFF2-40B4-BE49-F238E27FC236}">
                <a16:creationId xmlns:a16="http://schemas.microsoft.com/office/drawing/2014/main" id="{5091C488-D27C-454E-81D0-EFAEC2BF5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6" y="5562600"/>
            <a:ext cx="5807868" cy="945176"/>
          </a:xfrm>
          <a:prstGeom prst="rect">
            <a:avLst/>
          </a:prstGeom>
        </p:spPr>
      </p:pic>
      <p:pic>
        <p:nvPicPr>
          <p:cNvPr id="7" name="Picture 2">
            <a:extLst>
              <a:ext uri="{FF2B5EF4-FFF2-40B4-BE49-F238E27FC236}">
                <a16:creationId xmlns:a16="http://schemas.microsoft.com/office/drawing/2014/main" id="{79938AFA-88BD-4CFB-83BA-5394299D40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9153" y="2497804"/>
            <a:ext cx="910542" cy="81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Q:\Education\2014-15\Logos\POPS Logos\POPS Logo FINAL b&amp;w.jpg">
            <a:extLst>
              <a:ext uri="{FF2B5EF4-FFF2-40B4-BE49-F238E27FC236}">
                <a16:creationId xmlns:a16="http://schemas.microsoft.com/office/drawing/2014/main" id="{59130B4F-C02F-4EFD-9403-B7674F9F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882" y="2545890"/>
            <a:ext cx="838094" cy="8486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062E69-B68E-4128-BEBB-09064CFACDD2}"/>
              </a:ext>
            </a:extLst>
          </p:cNvPr>
          <p:cNvSpPr txBox="1"/>
          <p:nvPr/>
        </p:nvSpPr>
        <p:spPr>
          <a:xfrm>
            <a:off x="2005362" y="2201225"/>
            <a:ext cx="6181236" cy="2246769"/>
          </a:xfrm>
          <a:prstGeom prst="rect">
            <a:avLst/>
          </a:prstGeom>
          <a:noFill/>
        </p:spPr>
        <p:txBody>
          <a:bodyPr wrap="square" rtlCol="0">
            <a:spAutoFit/>
          </a:bodyPr>
          <a:lstStyle/>
          <a:p>
            <a:pPr algn="ctr"/>
            <a:r>
              <a:rPr lang="en-US" sz="2800" b="1" dirty="0">
                <a:solidFill>
                  <a:schemeClr val="bg1"/>
                </a:solidFill>
              </a:rPr>
              <a:t>Utah Symphony is grateful for generous funding from Professional Outreach Programs </a:t>
            </a:r>
          </a:p>
          <a:p>
            <a:pPr algn="ctr"/>
            <a:r>
              <a:rPr lang="en-US" sz="2800" b="1" dirty="0">
                <a:solidFill>
                  <a:schemeClr val="bg1"/>
                </a:solidFill>
              </a:rPr>
              <a:t>in the Schools </a:t>
            </a:r>
          </a:p>
          <a:p>
            <a:pPr algn="ctr"/>
            <a:r>
              <a:rPr lang="en-US" sz="2800" b="1" dirty="0">
                <a:solidFill>
                  <a:schemeClr val="bg1"/>
                </a:solidFill>
              </a:rPr>
              <a:t>and the Utah State Legislature.</a:t>
            </a:r>
          </a:p>
        </p:txBody>
      </p:sp>
    </p:spTree>
    <p:extLst>
      <p:ext uri="{BB962C8B-B14F-4D97-AF65-F5344CB8AC3E}">
        <p14:creationId xmlns:p14="http://schemas.microsoft.com/office/powerpoint/2010/main" val="2658738074"/>
      </p:ext>
    </p:extLst>
  </p:cSld>
  <p:clrMapOvr>
    <a:masterClrMapping/>
  </p:clrMapOvr>
  <mc:AlternateContent xmlns:mc="http://schemas.openxmlformats.org/markup-compatibility/2006">
    <mc:Choice xmlns:p14="http://schemas.microsoft.com/office/powerpoint/2010/main" Requires="p14">
      <p:transition spd="slow" p14:dur="1200" advClick="0" advTm="4000">
        <p14:prism/>
      </p:transition>
    </mc:Choice>
    <mc:Fallback>
      <p:transition spd="slow" advClick="0" advTm="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05C-F9EC-40F1-A80A-EE2A56563C10}"/>
              </a:ext>
            </a:extLst>
          </p:cNvPr>
          <p:cNvSpPr>
            <a:spLocks noGrp="1"/>
          </p:cNvSpPr>
          <p:nvPr>
            <p:ph type="title"/>
          </p:nvPr>
        </p:nvSpPr>
        <p:spPr/>
        <p:txBody>
          <a:bodyPr/>
          <a:lstStyle/>
          <a:p>
            <a:r>
              <a:rPr lang="en-US" dirty="0"/>
              <a:t> </a:t>
            </a:r>
          </a:p>
        </p:txBody>
      </p:sp>
      <p:pic>
        <p:nvPicPr>
          <p:cNvPr id="7170" name="Picture 2" descr="Image may contain: 1 person, sitting, shoes, child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251528"/>
            <a:ext cx="3194957" cy="4259943"/>
          </a:xfrm>
          <a:prstGeom prst="rect">
            <a:avLst/>
          </a:prstGeom>
          <a:noFill/>
          <a:ln w="1270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7172" name="Picture 4" descr="Image may contain: 2 people, people smiling, people standing and sh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197100"/>
            <a:ext cx="3276600" cy="4368800"/>
          </a:xfrm>
          <a:prstGeom prst="rect">
            <a:avLst/>
          </a:prstGeom>
          <a:noFill/>
          <a:ln w="1270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40629" y="3048000"/>
            <a:ext cx="2590800" cy="1569660"/>
          </a:xfrm>
          <a:prstGeom prst="rect">
            <a:avLst/>
          </a:prstGeom>
          <a:noFill/>
        </p:spPr>
        <p:txBody>
          <a:bodyPr wrap="square" rtlCol="0">
            <a:spAutoFit/>
          </a:bodyPr>
          <a:lstStyle/>
          <a:p>
            <a:r>
              <a:rPr lang="en-US" sz="2400" b="1" dirty="0">
                <a:solidFill>
                  <a:schemeClr val="bg1"/>
                </a:solidFill>
              </a:rPr>
              <a:t>Utah Symphony musicians visit an after-school music program.</a:t>
            </a:r>
          </a:p>
        </p:txBody>
      </p:sp>
    </p:spTree>
    <p:extLst>
      <p:ext uri="{BB962C8B-B14F-4D97-AF65-F5344CB8AC3E}">
        <p14:creationId xmlns:p14="http://schemas.microsoft.com/office/powerpoint/2010/main" val="3426843190"/>
      </p:ext>
    </p:extLst>
  </p:cSld>
  <p:clrMapOvr>
    <a:masterClrMapping/>
  </p:clrMapOvr>
  <p:transition spd="slow" advClick="0" advTm="10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AA5A7-87ED-4AC0-A63C-790E0D8FD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8012" y="3098621"/>
            <a:ext cx="4018624" cy="3013969"/>
          </a:xfrm>
          <a:prstGeom prst="rect">
            <a:avLst/>
          </a:prstGeom>
          <a:ln w="28575" cap="sq">
            <a:solidFill>
              <a:schemeClr val="bg1"/>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7BB45B9D-BAE3-4C37-B9A6-B598C59E0779}"/>
              </a:ext>
            </a:extLst>
          </p:cNvPr>
          <p:cNvSpPr/>
          <p:nvPr/>
        </p:nvSpPr>
        <p:spPr>
          <a:xfrm>
            <a:off x="500364" y="3429000"/>
            <a:ext cx="5029200" cy="2677656"/>
          </a:xfrm>
          <a:prstGeom prst="rect">
            <a:avLst/>
          </a:prstGeom>
        </p:spPr>
        <p:txBody>
          <a:bodyPr wrap="square">
            <a:spAutoFit/>
          </a:bodyPr>
          <a:lstStyle/>
          <a:p>
            <a:r>
              <a:rPr lang="en-US" sz="2800" b="1" dirty="0">
                <a:solidFill>
                  <a:schemeClr val="bg1"/>
                </a:solidFill>
                <a:latin typeface="+mn-lt"/>
                <a:cs typeface="Futura Medium" panose="020B0602020204020303" pitchFamily="34" charset="-79"/>
              </a:rPr>
              <a:t>This is clarinet player Erin Svoboda, with her dogs Stout, Diesel, and Haggis on a hike in Millcreek Canyon. Can you spot all three dogs?  </a:t>
            </a:r>
          </a:p>
        </p:txBody>
      </p:sp>
    </p:spTree>
    <p:extLst>
      <p:ext uri="{BB962C8B-B14F-4D97-AF65-F5344CB8AC3E}">
        <p14:creationId xmlns:p14="http://schemas.microsoft.com/office/powerpoint/2010/main" val="11950753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90501" y="2819400"/>
            <a:ext cx="4800600" cy="3657600"/>
          </a:xfrm>
        </p:spPr>
        <p:txBody>
          <a:bodyPr/>
          <a:lstStyle/>
          <a:p>
            <a:pPr eaLnBrk="1" hangingPunct="1">
              <a:lnSpc>
                <a:spcPct val="90000"/>
              </a:lnSpc>
              <a:buFontTx/>
              <a:buNone/>
            </a:pPr>
            <a:r>
              <a:rPr lang="en-US" altLang="en-US" sz="2800" b="1" dirty="0">
                <a:solidFill>
                  <a:schemeClr val="bg1"/>
                </a:solidFill>
              </a:rPr>
              <a:t>Violinist David </a:t>
            </a:r>
            <a:r>
              <a:rPr lang="en-US" altLang="en-US" sz="2800" b="1" dirty="0" err="1">
                <a:solidFill>
                  <a:schemeClr val="bg1"/>
                </a:solidFill>
              </a:rPr>
              <a:t>Langr</a:t>
            </a:r>
            <a:endParaRPr lang="en-US" altLang="en-US" sz="2800" b="1" dirty="0">
              <a:solidFill>
                <a:schemeClr val="bg1"/>
              </a:solidFill>
            </a:endParaRPr>
          </a:p>
          <a:p>
            <a:pPr eaLnBrk="1" hangingPunct="1">
              <a:lnSpc>
                <a:spcPct val="90000"/>
              </a:lnSpc>
              <a:buFontTx/>
              <a:buNone/>
            </a:pPr>
            <a:r>
              <a:rPr lang="en-US" altLang="en-US" sz="2800" b="1" dirty="0">
                <a:solidFill>
                  <a:schemeClr val="bg1"/>
                </a:solidFill>
              </a:rPr>
              <a:t>and his daughter</a:t>
            </a:r>
          </a:p>
          <a:p>
            <a:pPr eaLnBrk="1" hangingPunct="1">
              <a:lnSpc>
                <a:spcPct val="90000"/>
              </a:lnSpc>
              <a:buFontTx/>
              <a:buNone/>
            </a:pPr>
            <a:r>
              <a:rPr lang="en-US" altLang="en-US" sz="2800" b="1" dirty="0">
                <a:solidFill>
                  <a:schemeClr val="bg1"/>
                </a:solidFill>
              </a:rPr>
              <a:t>Molly on a hike. </a:t>
            </a:r>
          </a:p>
          <a:p>
            <a:pPr eaLnBrk="1" hangingPunct="1">
              <a:lnSpc>
                <a:spcPct val="90000"/>
              </a:lnSpc>
              <a:buFontTx/>
              <a:buNone/>
            </a:pPr>
            <a:endParaRPr lang="en-US" altLang="en-US" sz="1600" b="1" dirty="0">
              <a:solidFill>
                <a:schemeClr val="bg1"/>
              </a:solidFill>
            </a:endParaRPr>
          </a:p>
          <a:p>
            <a:pPr eaLnBrk="1" hangingPunct="1">
              <a:lnSpc>
                <a:spcPct val="90000"/>
              </a:lnSpc>
              <a:buFontTx/>
              <a:buNone/>
            </a:pPr>
            <a:r>
              <a:rPr lang="en-US" altLang="en-US" sz="2800" b="1" dirty="0">
                <a:solidFill>
                  <a:schemeClr val="bg1"/>
                </a:solidFill>
              </a:rPr>
              <a:t>Molly was a harp soloist in</a:t>
            </a:r>
          </a:p>
          <a:p>
            <a:pPr eaLnBrk="1" hangingPunct="1">
              <a:lnSpc>
                <a:spcPct val="90000"/>
              </a:lnSpc>
              <a:buFontTx/>
              <a:buNone/>
            </a:pPr>
            <a:r>
              <a:rPr lang="en-US" altLang="en-US" sz="2800" b="1" dirty="0">
                <a:solidFill>
                  <a:schemeClr val="bg1"/>
                </a:solidFill>
              </a:rPr>
              <a:t>a series of education</a:t>
            </a:r>
          </a:p>
          <a:p>
            <a:pPr eaLnBrk="1" hangingPunct="1">
              <a:lnSpc>
                <a:spcPct val="90000"/>
              </a:lnSpc>
              <a:buFontTx/>
              <a:buNone/>
            </a:pPr>
            <a:r>
              <a:rPr lang="en-US" altLang="en-US" sz="2800" b="1" dirty="0">
                <a:solidFill>
                  <a:schemeClr val="bg1"/>
                </a:solidFill>
              </a:rPr>
              <a:t>concerts with the Utah</a:t>
            </a:r>
          </a:p>
          <a:p>
            <a:pPr eaLnBrk="1" hangingPunct="1">
              <a:lnSpc>
                <a:spcPct val="90000"/>
              </a:lnSpc>
              <a:buFontTx/>
              <a:buNone/>
            </a:pPr>
            <a:r>
              <a:rPr lang="en-US" altLang="en-US" sz="2800" b="1" dirty="0">
                <a:solidFill>
                  <a:schemeClr val="bg1"/>
                </a:solidFill>
              </a:rPr>
              <a:t>Symphony. </a:t>
            </a:r>
          </a:p>
        </p:txBody>
      </p:sp>
      <p:pic>
        <p:nvPicPr>
          <p:cNvPr id="39939" name="Picture 4" descr="D Langr and Molly hi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457">
            <a:off x="5152889" y="2895040"/>
            <a:ext cx="4459378" cy="2972920"/>
          </a:xfrm>
          <a:prstGeom prst="rect">
            <a:avLst/>
          </a:prstGeom>
          <a:noFill/>
          <a:ln w="28575">
            <a:solidFill>
              <a:srgbClr val="FFCC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0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Image may contain: 1 person, smiling,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89243"/>
            <a:ext cx="3556907" cy="4742543"/>
          </a:xfrm>
          <a:prstGeom prst="rect">
            <a:avLst/>
          </a:prstGeom>
          <a:noFill/>
          <a:ln w="28575">
            <a:solidFill>
              <a:srgbClr val="F793A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57900" y="2590800"/>
            <a:ext cx="3733800" cy="2677656"/>
          </a:xfrm>
          <a:prstGeom prst="rect">
            <a:avLst/>
          </a:prstGeom>
          <a:noFill/>
        </p:spPr>
        <p:txBody>
          <a:bodyPr wrap="square" rtlCol="0">
            <a:spAutoFit/>
          </a:bodyPr>
          <a:lstStyle/>
          <a:p>
            <a:r>
              <a:rPr lang="en-US" sz="2800" b="1" dirty="0">
                <a:solidFill>
                  <a:schemeClr val="bg1"/>
                </a:solidFill>
              </a:rPr>
              <a:t>Concertmaster Madeline Adkins met a black and white ruffed lemur on a  trip to Madagascar. Pretty cute, huh?</a:t>
            </a:r>
          </a:p>
        </p:txBody>
      </p:sp>
    </p:spTree>
    <p:extLst>
      <p:ext uri="{BB962C8B-B14F-4D97-AF65-F5344CB8AC3E}">
        <p14:creationId xmlns:p14="http://schemas.microsoft.com/office/powerpoint/2010/main" val="3582766147"/>
      </p:ext>
    </p:extLst>
  </p:cSld>
  <p:clrMapOvr>
    <a:masterClrMapping/>
  </p:clrMapOvr>
  <p:transition spd="slow" advClick="0" advTm="12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3900" y="2286000"/>
            <a:ext cx="3639740" cy="4313767"/>
          </a:xfrm>
          <a:prstGeom prst="rect">
            <a:avLst/>
          </a:prstGeom>
          <a:noFill/>
          <a:ln w="12700">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21036" y="2611785"/>
            <a:ext cx="4457700" cy="3539430"/>
          </a:xfrm>
          <a:prstGeom prst="rect">
            <a:avLst/>
          </a:prstGeom>
          <a:noFill/>
        </p:spPr>
        <p:txBody>
          <a:bodyPr wrap="square" rtlCol="0">
            <a:spAutoFit/>
          </a:bodyPr>
          <a:lstStyle/>
          <a:p>
            <a:r>
              <a:rPr lang="en-US" sz="2800" b="1" dirty="0">
                <a:solidFill>
                  <a:schemeClr val="bg1"/>
                </a:solidFill>
              </a:rPr>
              <a:t>“Wait a minute.  Isn’t that the picture on my license plate?” </a:t>
            </a:r>
          </a:p>
          <a:p>
            <a:endParaRPr lang="en-US" sz="2800" b="1" dirty="0">
              <a:solidFill>
                <a:schemeClr val="bg1"/>
              </a:solidFill>
            </a:endParaRPr>
          </a:p>
          <a:p>
            <a:r>
              <a:rPr lang="en-US" sz="2800" b="1" dirty="0">
                <a:solidFill>
                  <a:schemeClr val="bg1"/>
                </a:solidFill>
              </a:rPr>
              <a:t>Cellist Louis-</a:t>
            </a:r>
            <a:r>
              <a:rPr lang="en-US" sz="2800" b="1" dirty="0" err="1">
                <a:solidFill>
                  <a:schemeClr val="bg1"/>
                </a:solidFill>
              </a:rPr>
              <a:t>Phillipe</a:t>
            </a:r>
            <a:r>
              <a:rPr lang="en-US" sz="2800" b="1" dirty="0">
                <a:solidFill>
                  <a:schemeClr val="bg1"/>
                </a:solidFill>
              </a:rPr>
              <a:t> </a:t>
            </a:r>
            <a:r>
              <a:rPr lang="en-US" sz="2800" b="1" dirty="0" err="1">
                <a:solidFill>
                  <a:schemeClr val="bg1"/>
                </a:solidFill>
              </a:rPr>
              <a:t>Robillard</a:t>
            </a:r>
            <a:r>
              <a:rPr lang="en-US" sz="2800" b="1" dirty="0">
                <a:solidFill>
                  <a:schemeClr val="bg1"/>
                </a:solidFill>
              </a:rPr>
              <a:t> discovers the natural beauty of his new home state.</a:t>
            </a:r>
          </a:p>
        </p:txBody>
      </p:sp>
    </p:spTree>
    <p:extLst>
      <p:ext uri="{BB962C8B-B14F-4D97-AF65-F5344CB8AC3E}">
        <p14:creationId xmlns:p14="http://schemas.microsoft.com/office/powerpoint/2010/main" val="4205741207"/>
      </p:ext>
    </p:extLst>
  </p:cSld>
  <p:clrMapOvr>
    <a:masterClrMapping/>
  </p:clrMapOvr>
  <p:transition spd="slow" advClick="0" advTm="12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4495800"/>
            <a:ext cx="8763000" cy="2062103"/>
          </a:xfrm>
          <a:prstGeom prst="rect">
            <a:avLst/>
          </a:prstGeom>
          <a:noFill/>
        </p:spPr>
        <p:txBody>
          <a:bodyPr wrap="square" rtlCol="0">
            <a:spAutoFit/>
          </a:bodyPr>
          <a:lstStyle/>
          <a:p>
            <a:r>
              <a:rPr lang="en-US" sz="3200" dirty="0">
                <a:solidFill>
                  <a:schemeClr val="bg1"/>
                </a:solidFill>
              </a:rPr>
              <a:t>The Utah Symphony thanks Plan-B Theatre and the Utah Division of Arts &amp; Museums </a:t>
            </a:r>
          </a:p>
          <a:p>
            <a:r>
              <a:rPr lang="en-US" sz="3200" dirty="0">
                <a:solidFill>
                  <a:schemeClr val="bg1"/>
                </a:solidFill>
              </a:rPr>
              <a:t>for sponsoring our Narrator and Script for this year’s 5</a:t>
            </a:r>
            <a:r>
              <a:rPr lang="en-US" sz="3200" baseline="30000" dirty="0">
                <a:solidFill>
                  <a:schemeClr val="bg1"/>
                </a:solidFill>
              </a:rPr>
              <a:t>th</a:t>
            </a:r>
            <a:r>
              <a:rPr lang="en-US" sz="3200" dirty="0">
                <a:solidFill>
                  <a:schemeClr val="bg1"/>
                </a:solidFill>
              </a:rPr>
              <a:t> grade concerts.</a:t>
            </a:r>
          </a:p>
        </p:txBody>
      </p:sp>
      <p:pic>
        <p:nvPicPr>
          <p:cNvPr id="3" name="Picture 6" descr="Utah Division of Arts &amp; Muse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2743200"/>
            <a:ext cx="4383392" cy="11189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cd50d8e76d5b9855e8e3d0f9597.previews.dropboxusercontent.com/p/thumb/AByVPEykc2cILBVKaz1TxjX04fd_YqKOD1J2TaAmrnXltyn_vUacdGsLSdHmeCfMlkA3EJHaHTPyyBjJqKUGPX4TN1WO-jWLrLj06j6CSEZ8cAuxPFS7YScRHpa-K0hlc7VLuGwO2HNiCn_ka2s99Ly4ugxfVtEYjPKDCx6NIZyGIeGVEF2EydUoMEVxN7In0eMVxFaaJZfRtVQIEVHQt2YGOj24_9tkSvWPgu_ahyId-pQB9Dq-RvsGv0fsT6NBlpu8qFvo0cPPbxIpI9GCD_49JQrewIuZf_FHKpIflQiE4npuiSe5vD_fv16h01T-qbpx4d3JdwfLCNFXAnTCSs-oz9CWCSg088l42RnN8n13urO79_JdAt006f82kvTNhgtlQtO7LdsPvABJreJ23MOv/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700" y="2624524"/>
            <a:ext cx="2514601" cy="155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76799"/>
      </p:ext>
    </p:extLst>
  </p:cSld>
  <p:clrMapOvr>
    <a:masterClrMapping/>
  </p:clrMapOvr>
  <mc:AlternateContent xmlns:mc="http://schemas.openxmlformats.org/markup-compatibility/2006">
    <mc:Choice xmlns:p14="http://schemas.microsoft.com/office/powerpoint/2010/main" Requires="p14">
      <p:transition spd="slow" p14:dur="1200" advTm="8000">
        <p14:prism/>
      </p:transition>
    </mc:Choice>
    <mc:Fallback>
      <p:transition spd="slow" advTm="8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419100" y="2286000"/>
            <a:ext cx="9258300" cy="4419600"/>
          </a:xfrm>
        </p:spPr>
        <p:txBody>
          <a:bodyPr/>
          <a:lstStyle/>
          <a:p>
            <a:pPr marL="0" indent="0" eaLnBrk="1" hangingPunct="1">
              <a:lnSpc>
                <a:spcPct val="90000"/>
              </a:lnSpc>
              <a:buFontTx/>
              <a:buNone/>
            </a:pPr>
            <a:r>
              <a:rPr lang="en-US" altLang="en-US" sz="2800" b="1" dirty="0">
                <a:solidFill>
                  <a:schemeClr val="bg1"/>
                </a:solidFill>
              </a:rPr>
              <a:t>Which four of these instruments are part of the </a:t>
            </a:r>
            <a:r>
              <a:rPr lang="en-US" altLang="en-US" sz="2800" b="1" dirty="0">
                <a:solidFill>
                  <a:srgbClr val="FFCC00"/>
                </a:solidFill>
              </a:rPr>
              <a:t>woodwind</a:t>
            </a:r>
            <a:r>
              <a:rPr lang="en-US" altLang="en-US" sz="2800" b="1" dirty="0">
                <a:solidFill>
                  <a:schemeClr val="bg1"/>
                </a:solidFill>
              </a:rPr>
              <a:t> family of the orchestra?</a:t>
            </a:r>
          </a:p>
          <a:p>
            <a:pPr marL="0" indent="0" eaLnBrk="1" hangingPunct="1">
              <a:lnSpc>
                <a:spcPct val="90000"/>
              </a:lnSpc>
              <a:buFontTx/>
              <a:buAutoNum type="alphaLcParenR"/>
            </a:pPr>
            <a:r>
              <a:rPr lang="en-US" altLang="en-US" sz="2400" b="1" dirty="0">
                <a:solidFill>
                  <a:schemeClr val="bg1"/>
                </a:solidFill>
              </a:rPr>
              <a:t> Trumpet</a:t>
            </a:r>
          </a:p>
          <a:p>
            <a:pPr marL="0" indent="0" eaLnBrk="1" hangingPunct="1">
              <a:lnSpc>
                <a:spcPct val="90000"/>
              </a:lnSpc>
              <a:buFontTx/>
              <a:buAutoNum type="alphaLcParenR"/>
            </a:pPr>
            <a:r>
              <a:rPr lang="en-US" altLang="en-US" sz="2400" b="1" dirty="0">
                <a:solidFill>
                  <a:schemeClr val="bg1"/>
                </a:solidFill>
              </a:rPr>
              <a:t> Flute</a:t>
            </a:r>
          </a:p>
          <a:p>
            <a:pPr marL="0" indent="0" eaLnBrk="1" hangingPunct="1">
              <a:lnSpc>
                <a:spcPct val="90000"/>
              </a:lnSpc>
              <a:buFontTx/>
              <a:buAutoNum type="alphaLcParenR"/>
            </a:pPr>
            <a:r>
              <a:rPr lang="en-US" altLang="en-US" sz="2400" b="1" dirty="0">
                <a:solidFill>
                  <a:schemeClr val="bg1"/>
                </a:solidFill>
              </a:rPr>
              <a:t> Tambourine</a:t>
            </a:r>
          </a:p>
          <a:p>
            <a:pPr marL="0" indent="0" eaLnBrk="1" hangingPunct="1">
              <a:lnSpc>
                <a:spcPct val="90000"/>
              </a:lnSpc>
              <a:buFontTx/>
              <a:buAutoNum type="alphaLcParenR"/>
            </a:pPr>
            <a:r>
              <a:rPr lang="en-US" altLang="en-US" sz="2400" b="1" dirty="0">
                <a:solidFill>
                  <a:schemeClr val="bg1"/>
                </a:solidFill>
              </a:rPr>
              <a:t> Bassoon</a:t>
            </a:r>
          </a:p>
          <a:p>
            <a:pPr marL="0" indent="0" eaLnBrk="1" hangingPunct="1">
              <a:lnSpc>
                <a:spcPct val="90000"/>
              </a:lnSpc>
              <a:buFontTx/>
              <a:buAutoNum type="alphaLcParenR"/>
            </a:pPr>
            <a:r>
              <a:rPr lang="en-US" altLang="en-US" sz="2400" b="1" dirty="0">
                <a:solidFill>
                  <a:schemeClr val="bg1"/>
                </a:solidFill>
              </a:rPr>
              <a:t> Clarinet</a:t>
            </a:r>
          </a:p>
          <a:p>
            <a:pPr marL="0" indent="0" eaLnBrk="1" hangingPunct="1">
              <a:lnSpc>
                <a:spcPct val="90000"/>
              </a:lnSpc>
              <a:buFontTx/>
              <a:buAutoNum type="alphaLcParenR"/>
            </a:pPr>
            <a:r>
              <a:rPr lang="en-US" altLang="en-US" sz="2400" b="1" dirty="0">
                <a:solidFill>
                  <a:schemeClr val="bg1"/>
                </a:solidFill>
              </a:rPr>
              <a:t>  Violin</a:t>
            </a:r>
          </a:p>
          <a:p>
            <a:pPr marL="0" indent="0" eaLnBrk="1" hangingPunct="1">
              <a:lnSpc>
                <a:spcPct val="90000"/>
              </a:lnSpc>
              <a:buFontTx/>
              <a:buAutoNum type="alphaLcParenR"/>
            </a:pPr>
            <a:r>
              <a:rPr lang="en-US" altLang="en-US" sz="2400" b="1" dirty="0">
                <a:solidFill>
                  <a:schemeClr val="bg1"/>
                </a:solidFill>
              </a:rPr>
              <a:t> Oboe</a:t>
            </a:r>
          </a:p>
          <a:p>
            <a:pPr marL="0" indent="0" eaLnBrk="1" hangingPunct="1">
              <a:lnSpc>
                <a:spcPct val="90000"/>
              </a:lnSpc>
              <a:buFontTx/>
              <a:buAutoNum type="alphaLcParenR"/>
            </a:pPr>
            <a:endParaRPr lang="en-US" altLang="en-US" sz="2400" b="1" dirty="0">
              <a:solidFill>
                <a:schemeClr val="bg1"/>
              </a:solidFill>
            </a:endParaRPr>
          </a:p>
          <a:p>
            <a:pPr marL="0" indent="0" eaLnBrk="1" hangingPunct="1">
              <a:lnSpc>
                <a:spcPct val="90000"/>
              </a:lnSpc>
              <a:buFontTx/>
              <a:buNone/>
            </a:pPr>
            <a:endParaRPr lang="en-US" altLang="en-US" sz="2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22000">
        <p14:switch dir="r"/>
      </p:transition>
    </mc:Choice>
    <mc:Fallback xmlns="">
      <p:transition spd="slow" advClick="0" advTm="22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sz="quarter"/>
          </p:nvPr>
        </p:nvSpPr>
        <p:spPr>
          <a:xfrm>
            <a:off x="419100" y="2071592"/>
            <a:ext cx="9258300" cy="1143000"/>
          </a:xfrm>
        </p:spPr>
        <p:txBody>
          <a:bodyPr/>
          <a:lstStyle/>
          <a:p>
            <a:pPr eaLnBrk="1" hangingPunct="1"/>
            <a:r>
              <a:rPr lang="en-US" altLang="en-US" dirty="0">
                <a:solidFill>
                  <a:srgbClr val="FFCC00"/>
                </a:solidFill>
                <a:latin typeface="Arial Black" pitchFamily="34" charset="0"/>
              </a:rPr>
              <a:t>WOODWINDS</a:t>
            </a:r>
          </a:p>
        </p:txBody>
      </p:sp>
      <p:pic>
        <p:nvPicPr>
          <p:cNvPr id="12291" name="Picture 3" descr="oboe0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5171" y="4673600"/>
            <a:ext cx="2789829" cy="1653232"/>
          </a:xfrm>
          <a:solidFill>
            <a:schemeClr val="accent2"/>
          </a:solidFill>
          <a:ln w="41275">
            <a:solidFill>
              <a:srgbClr val="CC9900"/>
            </a:solidFill>
            <a:miter lim="800000"/>
            <a:headEnd/>
            <a:tailEnd/>
          </a:ln>
        </p:spPr>
      </p:pic>
      <p:pic>
        <p:nvPicPr>
          <p:cNvPr id="12292" name="Picture 4" descr="bassoon0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216981" y="4648200"/>
            <a:ext cx="3343275" cy="1981200"/>
          </a:xfrm>
          <a:noFill/>
          <a:ln w="41275">
            <a:solidFill>
              <a:srgbClr val="CC9900"/>
            </a:solidFill>
            <a:miter lim="800000"/>
            <a:headEnd/>
            <a:tailEnd/>
          </a:ln>
        </p:spPr>
      </p:pic>
      <p:pic>
        <p:nvPicPr>
          <p:cNvPr id="12293" name="Picture 5" descr="clarinet17"/>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rot="1187710">
            <a:off x="6506446" y="3555766"/>
            <a:ext cx="3207509" cy="405298"/>
          </a:xfrm>
          <a:solidFill>
            <a:schemeClr val="bg1"/>
          </a:solidFill>
          <a:ln w="41275">
            <a:solidFill>
              <a:srgbClr val="CC9900"/>
            </a:solidFill>
            <a:miter lim="800000"/>
            <a:headEnd/>
            <a:tailEnd/>
          </a:ln>
        </p:spPr>
      </p:pic>
      <p:pic>
        <p:nvPicPr>
          <p:cNvPr id="12294" name="Picture 6" descr="j0175034"/>
          <p:cNvPicPr>
            <a:picLocks noChangeAspect="1" noChangeArrowheads="1"/>
          </p:cNvPicPr>
          <p:nvPr/>
        </p:nvPicPr>
        <p:blipFill>
          <a:blip r:embed="rId6" cstate="print">
            <a:extLst>
              <a:ext uri="{28A0092B-C50C-407E-A947-70E740481C1C}">
                <a14:useLocalDpi xmlns:a14="http://schemas.microsoft.com/office/drawing/2010/main" val="0"/>
              </a:ext>
            </a:extLst>
          </a:blip>
          <a:srcRect t="26250" b="21249"/>
          <a:stretch>
            <a:fillRect/>
          </a:stretch>
        </p:blipFill>
        <p:spPr bwMode="auto">
          <a:xfrm rot="616463">
            <a:off x="314569" y="3316404"/>
            <a:ext cx="2426571" cy="754933"/>
          </a:xfrm>
          <a:prstGeom prst="rect">
            <a:avLst/>
          </a:prstGeom>
          <a:noFill/>
          <a:ln w="4127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12295" name="Text Box 7"/>
          <p:cNvSpPr txBox="1">
            <a:spLocks noChangeArrowheads="1"/>
          </p:cNvSpPr>
          <p:nvPr/>
        </p:nvSpPr>
        <p:spPr bwMode="auto">
          <a:xfrm>
            <a:off x="2862403" y="354533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dirty="0">
                <a:solidFill>
                  <a:srgbClr val="FFCC00"/>
                </a:solidFill>
              </a:rPr>
              <a:t>b) FLUTE</a:t>
            </a:r>
          </a:p>
        </p:txBody>
      </p:sp>
      <p:sp>
        <p:nvSpPr>
          <p:cNvPr id="12296" name="Text Box 8"/>
          <p:cNvSpPr txBox="1">
            <a:spLocks noChangeArrowheads="1"/>
          </p:cNvSpPr>
          <p:nvPr/>
        </p:nvSpPr>
        <p:spPr bwMode="auto">
          <a:xfrm>
            <a:off x="4843009" y="5865167"/>
            <a:ext cx="1744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g) OBOE</a:t>
            </a:r>
          </a:p>
        </p:txBody>
      </p:sp>
      <p:sp>
        <p:nvSpPr>
          <p:cNvPr id="12297" name="Text Box 9"/>
          <p:cNvSpPr txBox="1">
            <a:spLocks noChangeArrowheads="1"/>
          </p:cNvSpPr>
          <p:nvPr/>
        </p:nvSpPr>
        <p:spPr bwMode="auto">
          <a:xfrm>
            <a:off x="5600700" y="3919835"/>
            <a:ext cx="23819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e) CLARINET</a:t>
            </a:r>
          </a:p>
        </p:txBody>
      </p:sp>
      <p:sp>
        <p:nvSpPr>
          <p:cNvPr id="12298" name="Text Box 10"/>
          <p:cNvSpPr txBox="1">
            <a:spLocks noChangeArrowheads="1"/>
          </p:cNvSpPr>
          <p:nvPr/>
        </p:nvSpPr>
        <p:spPr bwMode="auto">
          <a:xfrm>
            <a:off x="3655333" y="4748889"/>
            <a:ext cx="2375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dirty="0">
                <a:solidFill>
                  <a:srgbClr val="FFCC00"/>
                </a:solidFill>
              </a:rPr>
              <a:t>d) BASSOON</a:t>
            </a:r>
          </a:p>
        </p:txBody>
      </p:sp>
    </p:spTree>
  </p:cSld>
  <p:clrMapOvr>
    <a:masterClrMapping/>
  </p:clrMapOvr>
  <p:transition advClick="0" advTm="1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 presetClass="entr" presetSubtype="3" fill="hold" nodeType="after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2000" fill="hold"/>
                                        <p:tgtEl>
                                          <p:spTgt spid="12294"/>
                                        </p:tgtEl>
                                        <p:attrNameLst>
                                          <p:attrName>ppt_x</p:attrName>
                                        </p:attrNameLst>
                                      </p:cBhvr>
                                      <p:tavLst>
                                        <p:tav tm="0">
                                          <p:val>
                                            <p:strVal val="1+#ppt_w/2"/>
                                          </p:val>
                                        </p:tav>
                                        <p:tav tm="100000">
                                          <p:val>
                                            <p:strVal val="#ppt_x"/>
                                          </p:val>
                                        </p:tav>
                                      </p:tavLst>
                                    </p:anim>
                                    <p:anim calcmode="lin" valueType="num">
                                      <p:cBhvr additive="base">
                                        <p:cTn id="13" dur="2000" fill="hold"/>
                                        <p:tgtEl>
                                          <p:spTgt spid="1229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12295"/>
                                        </p:tgtEl>
                                        <p:attrNameLst>
                                          <p:attrName>style.visibility</p:attrName>
                                        </p:attrNameLst>
                                      </p:cBhvr>
                                      <p:to>
                                        <p:strVal val="visible"/>
                                      </p:to>
                                    </p:set>
                                  </p:childTnLst>
                                </p:cTn>
                              </p:par>
                            </p:childTnLst>
                          </p:cTn>
                        </p:par>
                        <p:par>
                          <p:cTn id="17" fill="hold" nodeType="afterGroup">
                            <p:stCondLst>
                              <p:cond delay="3000"/>
                            </p:stCondLst>
                            <p:childTnLst>
                              <p:par>
                                <p:cTn id="18" presetID="2" presetClass="entr" presetSubtype="1" fill="hold" nodeType="afterEffect">
                                  <p:stCondLst>
                                    <p:cond delay="0"/>
                                  </p:stCondLst>
                                  <p:childTnLst>
                                    <p:set>
                                      <p:cBhvr>
                                        <p:cTn id="19" dur="1" fill="hold">
                                          <p:stCondLst>
                                            <p:cond delay="0"/>
                                          </p:stCondLst>
                                        </p:cTn>
                                        <p:tgtEl>
                                          <p:spTgt spid="12291"/>
                                        </p:tgtEl>
                                        <p:attrNameLst>
                                          <p:attrName>style.visibility</p:attrName>
                                        </p:attrNameLst>
                                      </p:cBhvr>
                                      <p:to>
                                        <p:strVal val="visible"/>
                                      </p:to>
                                    </p:set>
                                    <p:anim calcmode="lin" valueType="num">
                                      <p:cBhvr additive="base">
                                        <p:cTn id="20" dur="2000" fill="hold"/>
                                        <p:tgtEl>
                                          <p:spTgt spid="12291"/>
                                        </p:tgtEl>
                                        <p:attrNameLst>
                                          <p:attrName>ppt_x</p:attrName>
                                        </p:attrNameLst>
                                      </p:cBhvr>
                                      <p:tavLst>
                                        <p:tav tm="0">
                                          <p:val>
                                            <p:strVal val="#ppt_x"/>
                                          </p:val>
                                        </p:tav>
                                        <p:tav tm="100000">
                                          <p:val>
                                            <p:strVal val="#ppt_x"/>
                                          </p:val>
                                        </p:tav>
                                      </p:tavLst>
                                    </p:anim>
                                    <p:anim calcmode="lin" valueType="num">
                                      <p:cBhvr additive="base">
                                        <p:cTn id="21" dur="2000" fill="hold"/>
                                        <p:tgtEl>
                                          <p:spTgt spid="12291"/>
                                        </p:tgtEl>
                                        <p:attrNameLst>
                                          <p:attrName>ppt_y</p:attrName>
                                        </p:attrNameLst>
                                      </p:cBhvr>
                                      <p:tavLst>
                                        <p:tav tm="0">
                                          <p:val>
                                            <p:strVal val="0-#ppt_h/2"/>
                                          </p:val>
                                        </p:tav>
                                        <p:tav tm="100000">
                                          <p:val>
                                            <p:strVal val="#ppt_y"/>
                                          </p:val>
                                        </p:tav>
                                      </p:tavLst>
                                    </p:anim>
                                  </p:childTnLst>
                                </p:cTn>
                              </p:par>
                            </p:childTnLst>
                          </p:cTn>
                        </p:par>
                        <p:par>
                          <p:cTn id="22" fill="hold">
                            <p:stCondLst>
                              <p:cond delay="5000"/>
                            </p:stCondLst>
                            <p:childTnLst>
                              <p:par>
                                <p:cTn id="23" presetID="1" presetClass="entr" presetSubtype="0" fill="hold" nodeType="afterEffect">
                                  <p:stCondLst>
                                    <p:cond delay="0"/>
                                  </p:stCondLst>
                                  <p:childTnLst>
                                    <p:set>
                                      <p:cBhvr>
                                        <p:cTn id="24" dur="1" fill="hold">
                                          <p:stCondLst>
                                            <p:cond delay="0"/>
                                          </p:stCondLst>
                                        </p:cTn>
                                        <p:tgtEl>
                                          <p:spTgt spid="12296">
                                            <p:txEl>
                                              <p:pRg st="0" end="0"/>
                                            </p:txEl>
                                          </p:spTgt>
                                        </p:tgtEl>
                                        <p:attrNameLst>
                                          <p:attrName>style.visibility</p:attrName>
                                        </p:attrNameLst>
                                      </p:cBhvr>
                                      <p:to>
                                        <p:strVal val="visible"/>
                                      </p:to>
                                    </p:set>
                                  </p:childTnLst>
                                </p:cTn>
                              </p:par>
                            </p:childTnLst>
                          </p:cTn>
                        </p:par>
                        <p:par>
                          <p:cTn id="25" fill="hold">
                            <p:stCondLst>
                              <p:cond delay="5000"/>
                            </p:stCondLst>
                            <p:childTnLst>
                              <p:par>
                                <p:cTn id="26" presetID="2" presetClass="entr" presetSubtype="8" fill="hold" nodeType="afterEffect">
                                  <p:stCondLst>
                                    <p:cond delay="0"/>
                                  </p:stCondLst>
                                  <p:childTnLst>
                                    <p:set>
                                      <p:cBhvr>
                                        <p:cTn id="27" dur="1" fill="hold">
                                          <p:stCondLst>
                                            <p:cond delay="0"/>
                                          </p:stCondLst>
                                        </p:cTn>
                                        <p:tgtEl>
                                          <p:spTgt spid="12293"/>
                                        </p:tgtEl>
                                        <p:attrNameLst>
                                          <p:attrName>style.visibility</p:attrName>
                                        </p:attrNameLst>
                                      </p:cBhvr>
                                      <p:to>
                                        <p:strVal val="visible"/>
                                      </p:to>
                                    </p:set>
                                    <p:anim calcmode="lin" valueType="num">
                                      <p:cBhvr additive="base">
                                        <p:cTn id="28" dur="2000" fill="hold"/>
                                        <p:tgtEl>
                                          <p:spTgt spid="12293"/>
                                        </p:tgtEl>
                                        <p:attrNameLst>
                                          <p:attrName>ppt_x</p:attrName>
                                        </p:attrNameLst>
                                      </p:cBhvr>
                                      <p:tavLst>
                                        <p:tav tm="0">
                                          <p:val>
                                            <p:strVal val="0-#ppt_w/2"/>
                                          </p:val>
                                        </p:tav>
                                        <p:tav tm="100000">
                                          <p:val>
                                            <p:strVal val="#ppt_x"/>
                                          </p:val>
                                        </p:tav>
                                      </p:tavLst>
                                    </p:anim>
                                    <p:anim calcmode="lin" valueType="num">
                                      <p:cBhvr additive="base">
                                        <p:cTn id="29" dur="2000" fill="hold"/>
                                        <p:tgtEl>
                                          <p:spTgt spid="12293"/>
                                        </p:tgtEl>
                                        <p:attrNameLst>
                                          <p:attrName>ppt_y</p:attrName>
                                        </p:attrNameLst>
                                      </p:cBhvr>
                                      <p:tavLst>
                                        <p:tav tm="0">
                                          <p:val>
                                            <p:strVal val="#ppt_y"/>
                                          </p:val>
                                        </p:tav>
                                        <p:tav tm="100000">
                                          <p:val>
                                            <p:strVal val="#ppt_y"/>
                                          </p:val>
                                        </p:tav>
                                      </p:tavLst>
                                    </p:anim>
                                  </p:childTnLst>
                                </p:cTn>
                              </p:par>
                            </p:childTnLst>
                          </p:cTn>
                        </p:par>
                        <p:par>
                          <p:cTn id="30" fill="hold">
                            <p:stCondLst>
                              <p:cond delay="7000"/>
                            </p:stCondLst>
                            <p:childTnLst>
                              <p:par>
                                <p:cTn id="31" presetID="1" presetClass="entr" presetSubtype="0" fill="hold" nodeType="afterEffect">
                                  <p:stCondLst>
                                    <p:cond delay="0"/>
                                  </p:stCondLst>
                                  <p:childTnLst>
                                    <p:set>
                                      <p:cBhvr>
                                        <p:cTn id="32" dur="1" fill="hold">
                                          <p:stCondLst>
                                            <p:cond delay="0"/>
                                          </p:stCondLst>
                                        </p:cTn>
                                        <p:tgtEl>
                                          <p:spTgt spid="12297">
                                            <p:txEl>
                                              <p:pRg st="0" end="0"/>
                                            </p:txEl>
                                          </p:spTgt>
                                        </p:tgtEl>
                                        <p:attrNameLst>
                                          <p:attrName>style.visibility</p:attrName>
                                        </p:attrNameLst>
                                      </p:cBhvr>
                                      <p:to>
                                        <p:strVal val="visible"/>
                                      </p:to>
                                    </p:set>
                                  </p:childTnLst>
                                </p:cTn>
                              </p:par>
                            </p:childTnLst>
                          </p:cTn>
                        </p:par>
                        <p:par>
                          <p:cTn id="33" fill="hold" nodeType="withGroup">
                            <p:stCondLst>
                              <p:cond delay="7000"/>
                            </p:stCondLst>
                            <p:childTnLst>
                              <p:par>
                                <p:cTn id="34" presetID="2" presetClass="entr" presetSubtype="3" fill="hold" nodeType="afterEffect">
                                  <p:stCondLst>
                                    <p:cond delay="0"/>
                                  </p:stCondLst>
                                  <p:childTnLst>
                                    <p:set>
                                      <p:cBhvr>
                                        <p:cTn id="35" dur="1" fill="hold">
                                          <p:stCondLst>
                                            <p:cond delay="0"/>
                                          </p:stCondLst>
                                        </p:cTn>
                                        <p:tgtEl>
                                          <p:spTgt spid="12292"/>
                                        </p:tgtEl>
                                        <p:attrNameLst>
                                          <p:attrName>style.visibility</p:attrName>
                                        </p:attrNameLst>
                                      </p:cBhvr>
                                      <p:to>
                                        <p:strVal val="visible"/>
                                      </p:to>
                                    </p:set>
                                    <p:anim calcmode="lin" valueType="num">
                                      <p:cBhvr additive="base">
                                        <p:cTn id="36" dur="2000" fill="hold"/>
                                        <p:tgtEl>
                                          <p:spTgt spid="12292"/>
                                        </p:tgtEl>
                                        <p:attrNameLst>
                                          <p:attrName>ppt_x</p:attrName>
                                        </p:attrNameLst>
                                      </p:cBhvr>
                                      <p:tavLst>
                                        <p:tav tm="0">
                                          <p:val>
                                            <p:strVal val="1+#ppt_w/2"/>
                                          </p:val>
                                        </p:tav>
                                        <p:tav tm="100000">
                                          <p:val>
                                            <p:strVal val="#ppt_x"/>
                                          </p:val>
                                        </p:tav>
                                      </p:tavLst>
                                    </p:anim>
                                    <p:anim calcmode="lin" valueType="num">
                                      <p:cBhvr additive="base">
                                        <p:cTn id="37" dur="2000" fill="hold"/>
                                        <p:tgtEl>
                                          <p:spTgt spid="12292"/>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9000"/>
                            </p:stCondLst>
                            <p:childTnLst>
                              <p:par>
                                <p:cTn id="39" presetID="1" presetClass="entr" presetSubtype="0" fill="hold" nodeType="afterEffect">
                                  <p:stCondLst>
                                    <p:cond delay="0"/>
                                  </p:stCondLst>
                                  <p:childTnLst>
                                    <p:set>
                                      <p:cBhvr>
                                        <p:cTn id="40" dur="1" fill="hold">
                                          <p:stCondLst>
                                            <p:cond delay="0"/>
                                          </p:stCondLst>
                                        </p:cTn>
                                        <p:tgtEl>
                                          <p:spTgt spid="122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17AF4D-4D46-7C4B-B65B-DF5666162BFE}"/>
              </a:ext>
            </a:extLst>
          </p:cNvPr>
          <p:cNvSpPr txBox="1"/>
          <p:nvPr/>
        </p:nvSpPr>
        <p:spPr>
          <a:xfrm>
            <a:off x="24409" y="3158569"/>
            <a:ext cx="5194699" cy="1077218"/>
          </a:xfrm>
          <a:prstGeom prst="rect">
            <a:avLst/>
          </a:prstGeom>
          <a:noFill/>
        </p:spPr>
        <p:txBody>
          <a:bodyPr wrap="square" rtlCol="0">
            <a:spAutoFit/>
          </a:bodyPr>
          <a:lstStyle/>
          <a:p>
            <a:pPr algn="ctr"/>
            <a:r>
              <a:rPr lang="en-US" sz="3200" dirty="0">
                <a:solidFill>
                  <a:schemeClr val="tx1">
                    <a:lumMod val="85000"/>
                  </a:schemeClr>
                </a:solidFill>
                <a:latin typeface="+mn-lt"/>
                <a:cs typeface="Futura Medium" panose="020B0602020204020303" pitchFamily="34" charset="-79"/>
              </a:rPr>
              <a:t>What is a cucumber’s favorite instrument?</a:t>
            </a:r>
          </a:p>
        </p:txBody>
      </p:sp>
      <p:sp>
        <p:nvSpPr>
          <p:cNvPr id="8" name="TextBox 7">
            <a:extLst>
              <a:ext uri="{FF2B5EF4-FFF2-40B4-BE49-F238E27FC236}">
                <a16:creationId xmlns:a16="http://schemas.microsoft.com/office/drawing/2014/main" id="{54390B56-3EEB-0646-8AB8-8609E1D5108D}"/>
              </a:ext>
            </a:extLst>
          </p:cNvPr>
          <p:cNvSpPr txBox="1"/>
          <p:nvPr/>
        </p:nvSpPr>
        <p:spPr>
          <a:xfrm rot="21027482">
            <a:off x="1141389" y="5046257"/>
            <a:ext cx="5122030" cy="923330"/>
          </a:xfrm>
          <a:prstGeom prst="rect">
            <a:avLst/>
          </a:prstGeom>
          <a:noFill/>
        </p:spPr>
        <p:txBody>
          <a:bodyPr wrap="square" rtlCol="0">
            <a:spAutoFit/>
          </a:bodyPr>
          <a:lstStyle/>
          <a:p>
            <a:r>
              <a:rPr lang="en-US" sz="5400" dirty="0">
                <a:solidFill>
                  <a:schemeClr val="tx1">
                    <a:lumMod val="85000"/>
                  </a:schemeClr>
                </a:solidFill>
                <a:latin typeface="+mn-lt"/>
                <a:cs typeface="Futura Medium" panose="020B0602020204020303" pitchFamily="34" charset="-79"/>
              </a:rPr>
              <a:t>The PICKLE-O!</a:t>
            </a:r>
          </a:p>
        </p:txBody>
      </p:sp>
      <p:pic>
        <p:nvPicPr>
          <p:cNvPr id="3" name="Picture 2">
            <a:extLst>
              <a:ext uri="{FF2B5EF4-FFF2-40B4-BE49-F238E27FC236}">
                <a16:creationId xmlns:a16="http://schemas.microsoft.com/office/drawing/2014/main" id="{8A299572-2E57-445D-B508-DF514010C07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1449848">
            <a:off x="6515100" y="2440721"/>
            <a:ext cx="3048620" cy="3590131"/>
          </a:xfrm>
          <a:prstGeom prst="rect">
            <a:avLst/>
          </a:prstGeom>
        </p:spPr>
      </p:pic>
    </p:spTree>
    <p:extLst>
      <p:ext uri="{BB962C8B-B14F-4D97-AF65-F5344CB8AC3E}">
        <p14:creationId xmlns:p14="http://schemas.microsoft.com/office/powerpoint/2010/main" val="416171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14350" y="2133600"/>
            <a:ext cx="9258300" cy="1143000"/>
          </a:xfrm>
        </p:spPr>
        <p:txBody>
          <a:bodyPr/>
          <a:lstStyle/>
          <a:p>
            <a:pPr eaLnBrk="1" hangingPunct="1"/>
            <a:r>
              <a:rPr lang="en-US" altLang="en-US" sz="3600" i="1" dirty="0">
                <a:solidFill>
                  <a:schemeClr val="bg1"/>
                </a:solidFill>
              </a:rPr>
              <a:t>UTAH SYMPHONY FEATURED MUSICIAN</a:t>
            </a:r>
          </a:p>
        </p:txBody>
      </p:sp>
      <p:sp>
        <p:nvSpPr>
          <p:cNvPr id="32771" name="Text Placeholder 4"/>
          <p:cNvSpPr>
            <a:spLocks noGrp="1"/>
          </p:cNvSpPr>
          <p:nvPr>
            <p:ph type="body" sz="half" idx="1"/>
          </p:nvPr>
        </p:nvSpPr>
        <p:spPr>
          <a:xfrm>
            <a:off x="342900" y="3733800"/>
            <a:ext cx="5057775" cy="2517982"/>
          </a:xfrm>
        </p:spPr>
        <p:txBody>
          <a:bodyPr/>
          <a:lstStyle/>
          <a:p>
            <a:pPr>
              <a:buFontTx/>
              <a:buNone/>
            </a:pPr>
            <a:r>
              <a:rPr lang="en-US" altLang="en-US" sz="2400" b="1" dirty="0">
                <a:solidFill>
                  <a:srgbClr val="FFC000"/>
                </a:solidFill>
              </a:rPr>
              <a:t>Alex Martin </a:t>
            </a:r>
            <a:r>
              <a:rPr lang="en-US" altLang="en-US" sz="2400" b="1" dirty="0">
                <a:solidFill>
                  <a:schemeClr val="bg1"/>
                </a:solidFill>
              </a:rPr>
              <a:t>grew up in </a:t>
            </a:r>
          </a:p>
          <a:p>
            <a:pPr>
              <a:buFontTx/>
              <a:buNone/>
            </a:pPr>
            <a:r>
              <a:rPr lang="en-US" altLang="en-US" sz="2400" b="1" dirty="0">
                <a:solidFill>
                  <a:schemeClr val="bg1"/>
                </a:solidFill>
              </a:rPr>
              <a:t>Washington D.C. and began </a:t>
            </a:r>
          </a:p>
          <a:p>
            <a:pPr>
              <a:buFontTx/>
              <a:buNone/>
            </a:pPr>
            <a:r>
              <a:rPr lang="en-US" altLang="en-US" sz="2400" b="1" dirty="0">
                <a:solidFill>
                  <a:schemeClr val="bg1"/>
                </a:solidFill>
              </a:rPr>
              <a:t>playing the violin in 3</a:t>
            </a:r>
            <a:r>
              <a:rPr lang="en-US" altLang="en-US" sz="2400" b="1" baseline="30000" dirty="0">
                <a:solidFill>
                  <a:schemeClr val="bg1"/>
                </a:solidFill>
              </a:rPr>
              <a:t>rd</a:t>
            </a:r>
            <a:r>
              <a:rPr lang="en-US" altLang="en-US" sz="2400" b="1" dirty="0">
                <a:solidFill>
                  <a:schemeClr val="bg1"/>
                </a:solidFill>
              </a:rPr>
              <a:t> grade, </a:t>
            </a:r>
          </a:p>
          <a:p>
            <a:pPr>
              <a:buFontTx/>
              <a:buNone/>
            </a:pPr>
            <a:r>
              <a:rPr lang="en-US" altLang="en-US" sz="2400" b="1" dirty="0">
                <a:solidFill>
                  <a:schemeClr val="bg1"/>
                </a:solidFill>
              </a:rPr>
              <a:t>partly because his best friend </a:t>
            </a:r>
          </a:p>
          <a:p>
            <a:pPr>
              <a:buFontTx/>
              <a:buNone/>
            </a:pPr>
            <a:r>
              <a:rPr lang="en-US" altLang="en-US" sz="2400" b="1" dirty="0">
                <a:solidFill>
                  <a:schemeClr val="bg1"/>
                </a:solidFill>
              </a:rPr>
              <a:t>started lessons.</a:t>
            </a:r>
          </a:p>
        </p:txBody>
      </p:sp>
      <p:pic>
        <p:nvPicPr>
          <p:cNvPr id="26628" name="Picture 8"/>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rot="408846">
            <a:off x="5455191" y="3661187"/>
            <a:ext cx="4181025" cy="2639626"/>
          </a:xfrm>
          <a:noFill/>
          <a:ln w="25400">
            <a:solidFill>
              <a:srgbClr val="996633"/>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advClick="0" advTm="11000">
        <p:diamond/>
      </p:transition>
    </mc:Choice>
    <mc:Fallback xmlns="">
      <p:transition spd="slow" advClick="0" advTm="11000">
        <p:diamond/>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2"/>
          <p:cNvSpPr>
            <a:spLocks noGrp="1"/>
          </p:cNvSpPr>
          <p:nvPr>
            <p:ph type="body" sz="half" idx="1"/>
          </p:nvPr>
        </p:nvSpPr>
        <p:spPr>
          <a:xfrm>
            <a:off x="4991101" y="2291353"/>
            <a:ext cx="4495800" cy="4180294"/>
          </a:xfrm>
        </p:spPr>
        <p:txBody>
          <a:bodyPr/>
          <a:lstStyle/>
          <a:p>
            <a:pPr>
              <a:buFontTx/>
              <a:buNone/>
            </a:pPr>
            <a:r>
              <a:rPr lang="en-US" altLang="en-US" sz="2800" b="1" dirty="0">
                <a:solidFill>
                  <a:schemeClr val="bg1"/>
                </a:solidFill>
              </a:rPr>
              <a:t>Alex also played </a:t>
            </a:r>
          </a:p>
          <a:p>
            <a:pPr>
              <a:buFontTx/>
              <a:buNone/>
            </a:pPr>
            <a:r>
              <a:rPr lang="en-US" altLang="en-US" sz="2800" b="1" dirty="0">
                <a:solidFill>
                  <a:schemeClr val="bg1"/>
                </a:solidFill>
              </a:rPr>
              <a:t>softball and baseball </a:t>
            </a:r>
          </a:p>
          <a:p>
            <a:pPr>
              <a:buFontTx/>
              <a:buNone/>
            </a:pPr>
            <a:r>
              <a:rPr lang="en-US" altLang="en-US" sz="2800" b="1" dirty="0">
                <a:solidFill>
                  <a:schemeClr val="bg1"/>
                </a:solidFill>
              </a:rPr>
              <a:t>until he was 13.  By </a:t>
            </a:r>
          </a:p>
          <a:p>
            <a:pPr>
              <a:buFontTx/>
              <a:buNone/>
            </a:pPr>
            <a:r>
              <a:rPr lang="en-US" altLang="en-US" sz="2800" b="1" dirty="0">
                <a:solidFill>
                  <a:schemeClr val="bg1"/>
                </a:solidFill>
              </a:rPr>
              <a:t>then, he didn’t have </a:t>
            </a:r>
          </a:p>
          <a:p>
            <a:pPr>
              <a:buFontTx/>
              <a:buNone/>
            </a:pPr>
            <a:r>
              <a:rPr lang="en-US" altLang="en-US" sz="2800" b="1" dirty="0">
                <a:solidFill>
                  <a:schemeClr val="bg1"/>
                </a:solidFill>
              </a:rPr>
              <a:t>time for both and </a:t>
            </a:r>
          </a:p>
          <a:p>
            <a:pPr>
              <a:buFontTx/>
              <a:buNone/>
            </a:pPr>
            <a:r>
              <a:rPr lang="en-US" altLang="en-US" sz="2800" b="1" dirty="0">
                <a:solidFill>
                  <a:schemeClr val="bg1"/>
                </a:solidFill>
              </a:rPr>
              <a:t>found he was better at </a:t>
            </a:r>
          </a:p>
          <a:p>
            <a:pPr>
              <a:buFontTx/>
              <a:buNone/>
            </a:pPr>
            <a:r>
              <a:rPr lang="en-US" altLang="en-US" sz="2800" b="1" dirty="0">
                <a:solidFill>
                  <a:schemeClr val="bg1"/>
                </a:solidFill>
              </a:rPr>
              <a:t>the violin.</a:t>
            </a:r>
          </a:p>
          <a:p>
            <a:pPr>
              <a:buFontTx/>
              <a:buNone/>
            </a:pPr>
            <a:endParaRPr lang="en-US" altLang="en-US" b="1" dirty="0">
              <a:solidFill>
                <a:schemeClr val="bg1"/>
              </a:solidFill>
            </a:endParaRPr>
          </a:p>
          <a:p>
            <a:pPr>
              <a:buFontTx/>
              <a:buNone/>
            </a:pPr>
            <a:endParaRPr lang="en-US" altLang="en-US" b="1" dirty="0">
              <a:solidFill>
                <a:schemeClr val="bg1"/>
              </a:solidFill>
            </a:endParaRPr>
          </a:p>
          <a:p>
            <a:pPr>
              <a:buFontTx/>
              <a:buNone/>
            </a:pPr>
            <a:endParaRPr lang="en-US" altLang="en-US" b="1" dirty="0">
              <a:solidFill>
                <a:schemeClr val="bg1"/>
              </a:solidFill>
            </a:endParaRPr>
          </a:p>
        </p:txBody>
      </p:sp>
      <p:pic>
        <p:nvPicPr>
          <p:cNvPr id="2765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98929">
            <a:off x="896178" y="2380894"/>
            <a:ext cx="2815660" cy="3622040"/>
          </a:xfrm>
          <a:prstGeom prst="rect">
            <a:avLst/>
          </a:prstGeom>
          <a:noFill/>
          <a:ln w="25400">
            <a:solidFill>
              <a:srgbClr val="0099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0000">
        <p:diamond/>
      </p:transition>
    </mc:Choice>
    <mc:Fallback xmlns="">
      <p:transition spd="slow" advClick="0" advTm="10000">
        <p:diamond/>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2"/>
          <p:cNvSpPr>
            <a:spLocks noGrp="1"/>
          </p:cNvSpPr>
          <p:nvPr>
            <p:ph type="body" sz="half" idx="1"/>
          </p:nvPr>
        </p:nvSpPr>
        <p:spPr>
          <a:xfrm>
            <a:off x="1562100" y="2209800"/>
            <a:ext cx="8165729" cy="2346522"/>
          </a:xfrm>
        </p:spPr>
        <p:txBody>
          <a:bodyPr/>
          <a:lstStyle/>
          <a:p>
            <a:pPr>
              <a:buFontTx/>
              <a:buNone/>
            </a:pPr>
            <a:r>
              <a:rPr lang="en-US" altLang="en-US" sz="3000" b="1" dirty="0">
                <a:solidFill>
                  <a:schemeClr val="bg1"/>
                </a:solidFill>
              </a:rPr>
              <a:t>When he was a teenager, he was </a:t>
            </a:r>
          </a:p>
          <a:p>
            <a:pPr>
              <a:buFontTx/>
              <a:buNone/>
            </a:pPr>
            <a:r>
              <a:rPr lang="en-US" altLang="en-US" sz="3000" b="1" dirty="0">
                <a:solidFill>
                  <a:schemeClr val="bg1"/>
                </a:solidFill>
              </a:rPr>
              <a:t>interested in both classical and punk </a:t>
            </a:r>
          </a:p>
          <a:p>
            <a:pPr>
              <a:buFontTx/>
              <a:buNone/>
            </a:pPr>
            <a:r>
              <a:rPr lang="en-US" altLang="en-US" sz="3000" b="1" dirty="0">
                <a:solidFill>
                  <a:schemeClr val="bg1"/>
                </a:solidFill>
              </a:rPr>
              <a:t>rock music.  He believes this gave him a </a:t>
            </a:r>
          </a:p>
          <a:p>
            <a:pPr>
              <a:buFontTx/>
              <a:buNone/>
            </a:pPr>
            <a:r>
              <a:rPr lang="en-US" altLang="en-US" sz="3000" b="1" dirty="0">
                <a:solidFill>
                  <a:schemeClr val="bg1"/>
                </a:solidFill>
              </a:rPr>
              <a:t>balanced approach to music.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4310">
            <a:off x="7277753" y="4426600"/>
            <a:ext cx="1292135" cy="1532459"/>
          </a:xfrm>
          <a:prstGeom prst="rect">
            <a:avLst/>
          </a:prstGeom>
          <a:noFill/>
          <a:ln w="12700">
            <a:solidFill>
              <a:srgbClr val="CC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4118">
            <a:off x="2728476" y="4906708"/>
            <a:ext cx="2176075" cy="1031621"/>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0000">
        <p:diamond/>
      </p:transition>
    </mc:Choice>
    <mc:Fallback xmlns="">
      <p:transition spd="slow" advClick="0" advTm="10000">
        <p:diamond/>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114300" y="2381304"/>
            <a:ext cx="4800600" cy="4171895"/>
          </a:xfrm>
        </p:spPr>
        <p:txBody>
          <a:bodyPr/>
          <a:lstStyle/>
          <a:p>
            <a:pPr marL="0" indent="0" eaLnBrk="1" hangingPunct="1">
              <a:buFontTx/>
              <a:buNone/>
            </a:pPr>
            <a:r>
              <a:rPr lang="en-US" altLang="en-US" sz="2800" b="1" dirty="0">
                <a:solidFill>
                  <a:schemeClr val="bg1"/>
                </a:solidFill>
              </a:rPr>
              <a:t>Alex went to Indiana </a:t>
            </a:r>
          </a:p>
          <a:p>
            <a:pPr marL="0" indent="0" eaLnBrk="1" hangingPunct="1">
              <a:buFontTx/>
              <a:buNone/>
            </a:pPr>
            <a:r>
              <a:rPr lang="en-US" altLang="en-US" sz="2800" b="1" dirty="0">
                <a:solidFill>
                  <a:schemeClr val="bg1"/>
                </a:solidFill>
              </a:rPr>
              <a:t>University, where he </a:t>
            </a:r>
          </a:p>
          <a:p>
            <a:pPr marL="0" indent="0" eaLnBrk="1" hangingPunct="1">
              <a:buFontTx/>
              <a:buNone/>
            </a:pPr>
            <a:r>
              <a:rPr lang="en-US" altLang="en-US" sz="2800" b="1" dirty="0">
                <a:solidFill>
                  <a:schemeClr val="bg1"/>
                </a:solidFill>
              </a:rPr>
              <a:t>got his bachelor’s and </a:t>
            </a:r>
          </a:p>
          <a:p>
            <a:pPr marL="0" indent="0" eaLnBrk="1" hangingPunct="1">
              <a:buFontTx/>
              <a:buNone/>
            </a:pPr>
            <a:r>
              <a:rPr lang="en-US" altLang="en-US" sz="2800" b="1" dirty="0">
                <a:solidFill>
                  <a:schemeClr val="bg1"/>
                </a:solidFill>
              </a:rPr>
              <a:t>master’s degrees in music. </a:t>
            </a:r>
          </a:p>
          <a:p>
            <a:pPr marL="0" indent="0" eaLnBrk="1" hangingPunct="1">
              <a:buFontTx/>
              <a:buNone/>
            </a:pPr>
            <a:r>
              <a:rPr lang="en-US" altLang="en-US" sz="2800" b="1" dirty="0">
                <a:solidFill>
                  <a:schemeClr val="bg1"/>
                </a:solidFill>
              </a:rPr>
              <a:t>He found he had to be </a:t>
            </a:r>
          </a:p>
          <a:p>
            <a:pPr marL="0" indent="0" eaLnBrk="1" hangingPunct="1">
              <a:buFontTx/>
              <a:buNone/>
            </a:pPr>
            <a:r>
              <a:rPr lang="en-US" altLang="en-US" sz="2800" b="1" dirty="0">
                <a:solidFill>
                  <a:schemeClr val="bg1"/>
                </a:solidFill>
              </a:rPr>
              <a:t>more serious about music there.</a:t>
            </a:r>
          </a:p>
        </p:txBody>
      </p:sp>
      <p:pic>
        <p:nvPicPr>
          <p:cNvPr id="29699" name="Picture 6" descr="G:\Alex Martin - violin.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rot="21149883">
            <a:off x="5027831" y="2726500"/>
            <a:ext cx="4925926" cy="3093218"/>
          </a:xfrm>
          <a:noFill/>
          <a:ln w="25400">
            <a:solidFill>
              <a:srgbClr val="FF9933"/>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advClick="0" advTm="12000">
        <p:circle/>
      </p:transition>
    </mc:Choice>
    <mc:Fallback xmlns="">
      <p:transition spd="slow" advClick="0" advTm="12000">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body" sz="half" idx="2"/>
          </p:nvPr>
        </p:nvSpPr>
        <p:spPr>
          <a:xfrm>
            <a:off x="6057900" y="2667000"/>
            <a:ext cx="3857625" cy="3657600"/>
          </a:xfrm>
        </p:spPr>
        <p:txBody>
          <a:bodyPr/>
          <a:lstStyle/>
          <a:p>
            <a:pPr marL="0" indent="0" eaLnBrk="1" hangingPunct="1">
              <a:buFontTx/>
              <a:buNone/>
            </a:pPr>
            <a:r>
              <a:rPr lang="en-US" altLang="en-US" sz="3000" b="1" dirty="0">
                <a:solidFill>
                  <a:schemeClr val="bg1"/>
                </a:solidFill>
              </a:rPr>
              <a:t>Alex joined our orchestra in 2010.  He still likes baseball and </a:t>
            </a:r>
          </a:p>
          <a:p>
            <a:pPr marL="0" indent="0" eaLnBrk="1" hangingPunct="1">
              <a:buFontTx/>
              <a:buNone/>
            </a:pPr>
            <a:r>
              <a:rPr lang="en-US" altLang="en-US" sz="3000" b="1" dirty="0">
                <a:solidFill>
                  <a:schemeClr val="bg1"/>
                </a:solidFill>
              </a:rPr>
              <a:t>is a Washington Nationals fan.  </a:t>
            </a:r>
          </a:p>
        </p:txBody>
      </p:sp>
      <p:pic>
        <p:nvPicPr>
          <p:cNvPr id="30723" name="Picture 4" descr="G:\Alex Martin - adult baseb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57582">
            <a:off x="770358" y="3092895"/>
            <a:ext cx="4405161" cy="2598981"/>
          </a:xfrm>
          <a:prstGeom prst="rect">
            <a:avLst/>
          </a:prstGeom>
          <a:noFill/>
          <a:ln w="1270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0000">
        <p:diamond/>
      </p:transition>
    </mc:Choice>
    <mc:Fallback xmlns="">
      <p:transition spd="slow" advClick="0" advTm="10000">
        <p:diamond/>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sz="half" idx="1"/>
          </p:nvPr>
        </p:nvSpPr>
        <p:spPr>
          <a:xfrm>
            <a:off x="266700" y="2590800"/>
            <a:ext cx="4457700" cy="3962400"/>
          </a:xfrm>
        </p:spPr>
        <p:txBody>
          <a:bodyPr/>
          <a:lstStyle/>
          <a:p>
            <a:pPr marL="0" indent="0" eaLnBrk="1" hangingPunct="1">
              <a:buFontTx/>
              <a:buNone/>
            </a:pPr>
            <a:r>
              <a:rPr lang="en-US" altLang="en-US" sz="2800" b="1" dirty="0">
                <a:solidFill>
                  <a:schemeClr val="bg1"/>
                </a:solidFill>
              </a:rPr>
              <a:t>He enjoys skiing and likes the outdoors.  Here he’s hiking with fellow musicians </a:t>
            </a:r>
          </a:p>
          <a:p>
            <a:pPr marL="0" indent="0" eaLnBrk="1" hangingPunct="1">
              <a:buFontTx/>
              <a:buNone/>
            </a:pPr>
            <a:r>
              <a:rPr lang="en-US" altLang="en-US" sz="2800" b="1" dirty="0">
                <a:solidFill>
                  <a:schemeClr val="bg1"/>
                </a:solidFill>
              </a:rPr>
              <a:t>Jens </a:t>
            </a:r>
            <a:r>
              <a:rPr lang="en-US" altLang="en-US" sz="2800" b="1" dirty="0" err="1">
                <a:solidFill>
                  <a:schemeClr val="bg1"/>
                </a:solidFill>
              </a:rPr>
              <a:t>Tenbroek</a:t>
            </a:r>
            <a:endParaRPr lang="en-US" altLang="en-US" sz="2800" b="1" dirty="0">
              <a:solidFill>
                <a:schemeClr val="bg1"/>
              </a:solidFill>
            </a:endParaRPr>
          </a:p>
          <a:p>
            <a:pPr marL="0" indent="0" eaLnBrk="1" hangingPunct="1">
              <a:buFontTx/>
              <a:buNone/>
            </a:pPr>
            <a:r>
              <a:rPr lang="en-US" altLang="en-US" sz="2800" b="1" dirty="0">
                <a:solidFill>
                  <a:schemeClr val="bg1"/>
                </a:solidFill>
              </a:rPr>
              <a:t>and Joel Gibbs. </a:t>
            </a:r>
          </a:p>
          <a:p>
            <a:pPr marL="0" indent="0" eaLnBrk="1" hangingPunct="1">
              <a:buFontTx/>
              <a:buNone/>
            </a:pPr>
            <a:endParaRPr lang="en-US" altLang="en-US" b="1" dirty="0">
              <a:solidFill>
                <a:schemeClr val="bg1"/>
              </a:solidFill>
            </a:endParaRPr>
          </a:p>
        </p:txBody>
      </p:sp>
      <p:pic>
        <p:nvPicPr>
          <p:cNvPr id="31747" name="Picture 5" descr="G:\Alex Martin with Jens and Jo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5360">
            <a:off x="4820818" y="2402734"/>
            <a:ext cx="5067650" cy="3365293"/>
          </a:xfrm>
          <a:prstGeom prst="rect">
            <a:avLst/>
          </a:prstGeom>
          <a:noFill/>
          <a:ln w="254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2000">
        <p:diamond/>
      </p:transition>
    </mc:Choice>
    <mc:Fallback xmlns="">
      <p:transition spd="slow" advClick="0" advTm="12000">
        <p:diamond/>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4457698" y="3473559"/>
            <a:ext cx="525099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dirty="0">
                <a:solidFill>
                  <a:schemeClr val="bg1"/>
                </a:solidFill>
              </a:rPr>
              <a:t>Alex believes choosing music as a career must be your own decision, not one you make to please others. </a:t>
            </a:r>
            <a:endParaRPr lang="en-US" alt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2368332"/>
            <a:ext cx="2743200" cy="4114800"/>
          </a:xfrm>
          <a:prstGeom prst="rect">
            <a:avLst/>
          </a:prstGeom>
          <a:noFill/>
          <a:ln w="127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0000">
        <p:diamond/>
      </p:transition>
    </mc:Choice>
    <mc:Fallback xmlns="">
      <p:transition spd="slow" advClick="0" advTm="10000">
        <p:diamon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idx="1"/>
          </p:nvPr>
        </p:nvSpPr>
        <p:spPr>
          <a:xfrm>
            <a:off x="685800" y="3124200"/>
            <a:ext cx="8915400" cy="3268462"/>
          </a:xfrm>
        </p:spPr>
        <p:txBody>
          <a:bodyPr/>
          <a:lstStyle/>
          <a:p>
            <a:pPr eaLnBrk="1" hangingPunct="1">
              <a:buFontTx/>
              <a:buNone/>
            </a:pPr>
            <a:r>
              <a:rPr lang="en-US" altLang="en-US" sz="2700" b="1" dirty="0">
                <a:solidFill>
                  <a:schemeClr val="bg1"/>
                </a:solidFill>
              </a:rPr>
              <a:t>The Utah Symphony has </a:t>
            </a:r>
          </a:p>
          <a:p>
            <a:pPr eaLnBrk="1" hangingPunct="1"/>
            <a:r>
              <a:rPr lang="en-US" altLang="en-US" sz="2700" b="1" dirty="0">
                <a:solidFill>
                  <a:schemeClr val="bg1"/>
                </a:solidFill>
              </a:rPr>
              <a:t>85 orchestra musicians</a:t>
            </a:r>
          </a:p>
          <a:p>
            <a:pPr eaLnBrk="1" hangingPunct="1"/>
            <a:r>
              <a:rPr lang="en-US" altLang="en-US" sz="2700" b="1" dirty="0">
                <a:solidFill>
                  <a:schemeClr val="bg1"/>
                </a:solidFill>
              </a:rPr>
              <a:t>1 music director </a:t>
            </a:r>
          </a:p>
          <a:p>
            <a:pPr eaLnBrk="1" hangingPunct="1"/>
            <a:r>
              <a:rPr lang="en-US" altLang="en-US" sz="2700" b="1" dirty="0">
                <a:solidFill>
                  <a:schemeClr val="bg1"/>
                </a:solidFill>
              </a:rPr>
              <a:t>1 associate conductor </a:t>
            </a:r>
          </a:p>
          <a:p>
            <a:pPr eaLnBrk="1" hangingPunct="1"/>
            <a:r>
              <a:rPr lang="en-US" altLang="en-US" sz="2700" b="1" dirty="0">
                <a:solidFill>
                  <a:schemeClr val="bg1"/>
                </a:solidFill>
              </a:rPr>
              <a:t>2 librarians</a:t>
            </a:r>
          </a:p>
        </p:txBody>
      </p:sp>
      <p:pic>
        <p:nvPicPr>
          <p:cNvPr id="3" name="Picture 5">
            <a:extLst>
              <a:ext uri="{FF2B5EF4-FFF2-40B4-BE49-F238E27FC236}">
                <a16:creationId xmlns:a16="http://schemas.microsoft.com/office/drawing/2014/main" id="{63A49A40-BA71-4398-9781-D73A31A84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82" y="3167493"/>
            <a:ext cx="3429000" cy="3048000"/>
          </a:xfrm>
          <a:prstGeom prst="rect">
            <a:avLst/>
          </a:prstGeom>
          <a:noFill/>
          <a:ln w="1587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2000"/>
                                  </p:stCondLst>
                                  <p:childTnLst>
                                    <p:set>
                                      <p:cBhvr>
                                        <p:cTn id="6" dur="1" fill="hold">
                                          <p:stCondLst>
                                            <p:cond delay="0"/>
                                          </p:stCondLst>
                                        </p:cTn>
                                        <p:tgtEl>
                                          <p:spTgt spid="113667">
                                            <p:txEl>
                                              <p:pRg st="1" end="1"/>
                                            </p:txEl>
                                          </p:spTgt>
                                        </p:tgtEl>
                                        <p:attrNameLst>
                                          <p:attrName>style.visibility</p:attrName>
                                        </p:attrNameLst>
                                      </p:cBhvr>
                                      <p:to>
                                        <p:strVal val="visible"/>
                                      </p:to>
                                    </p:set>
                                    <p:anim calcmode="lin" valueType="num">
                                      <p:cBhvr>
                                        <p:cTn id="7" dur="1000" fill="hold"/>
                                        <p:tgtEl>
                                          <p:spTgt spid="11366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13667">
                                            <p:txEl>
                                              <p:pRg st="1" end="1"/>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23" presetClass="entr" presetSubtype="16" fill="hold" nodeType="afterEffect">
                                  <p:stCondLst>
                                    <p:cond delay="2000"/>
                                  </p:stCondLst>
                                  <p:childTnLst>
                                    <p:set>
                                      <p:cBhvr>
                                        <p:cTn id="11" dur="1" fill="hold">
                                          <p:stCondLst>
                                            <p:cond delay="0"/>
                                          </p:stCondLst>
                                        </p:cTn>
                                        <p:tgtEl>
                                          <p:spTgt spid="113667">
                                            <p:txEl>
                                              <p:pRg st="2" end="2"/>
                                            </p:txEl>
                                          </p:spTgt>
                                        </p:tgtEl>
                                        <p:attrNameLst>
                                          <p:attrName>style.visibility</p:attrName>
                                        </p:attrNameLst>
                                      </p:cBhvr>
                                      <p:to>
                                        <p:strVal val="visible"/>
                                      </p:to>
                                    </p:set>
                                    <p:anim calcmode="lin" valueType="num">
                                      <p:cBhvr>
                                        <p:cTn id="12" dur="1000" fill="hold"/>
                                        <p:tgtEl>
                                          <p:spTgt spid="113667">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113667">
                                            <p:txEl>
                                              <p:pRg st="2" end="2"/>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6000"/>
                            </p:stCondLst>
                            <p:childTnLst>
                              <p:par>
                                <p:cTn id="15" presetID="23" presetClass="entr" presetSubtype="16" fill="hold" nodeType="afterEffect">
                                  <p:stCondLst>
                                    <p:cond delay="2000"/>
                                  </p:stCondLst>
                                  <p:childTnLst>
                                    <p:set>
                                      <p:cBhvr>
                                        <p:cTn id="16" dur="1" fill="hold">
                                          <p:stCondLst>
                                            <p:cond delay="0"/>
                                          </p:stCondLst>
                                        </p:cTn>
                                        <p:tgtEl>
                                          <p:spTgt spid="113667">
                                            <p:txEl>
                                              <p:pRg st="3" end="3"/>
                                            </p:txEl>
                                          </p:spTgt>
                                        </p:tgtEl>
                                        <p:attrNameLst>
                                          <p:attrName>style.visibility</p:attrName>
                                        </p:attrNameLst>
                                      </p:cBhvr>
                                      <p:to>
                                        <p:strVal val="visible"/>
                                      </p:to>
                                    </p:set>
                                    <p:anim calcmode="lin" valueType="num">
                                      <p:cBhvr>
                                        <p:cTn id="17" dur="1000" fill="hold"/>
                                        <p:tgtEl>
                                          <p:spTgt spid="113667">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113667">
                                            <p:txEl>
                                              <p:pRg st="3" end="3"/>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9000"/>
                            </p:stCondLst>
                            <p:childTnLst>
                              <p:par>
                                <p:cTn id="20" presetID="23" presetClass="entr" presetSubtype="16" fill="hold" nodeType="afterEffect">
                                  <p:stCondLst>
                                    <p:cond delay="2000"/>
                                  </p:stCondLst>
                                  <p:childTnLst>
                                    <p:set>
                                      <p:cBhvr>
                                        <p:cTn id="21" dur="1" fill="hold">
                                          <p:stCondLst>
                                            <p:cond delay="0"/>
                                          </p:stCondLst>
                                        </p:cTn>
                                        <p:tgtEl>
                                          <p:spTgt spid="113667">
                                            <p:txEl>
                                              <p:pRg st="4" end="4"/>
                                            </p:txEl>
                                          </p:spTgt>
                                        </p:tgtEl>
                                        <p:attrNameLst>
                                          <p:attrName>style.visibility</p:attrName>
                                        </p:attrNameLst>
                                      </p:cBhvr>
                                      <p:to>
                                        <p:strVal val="visible"/>
                                      </p:to>
                                    </p:set>
                                    <p:anim calcmode="lin" valueType="num">
                                      <p:cBhvr>
                                        <p:cTn id="22" dur="1000" fill="hold"/>
                                        <p:tgtEl>
                                          <p:spTgt spid="113667">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11366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170AC8A-2AE2-144C-B9A6-F9BB32DD027B}"/>
              </a:ext>
            </a:extLst>
          </p:cNvPr>
          <p:cNvSpPr txBox="1">
            <a:spLocks/>
          </p:cNvSpPr>
          <p:nvPr/>
        </p:nvSpPr>
        <p:spPr>
          <a:xfrm>
            <a:off x="2528229" y="3242985"/>
            <a:ext cx="5230540" cy="2862227"/>
          </a:xfrm>
          <a:prstGeom prst="rect">
            <a:avLst/>
          </a:prstGeom>
        </p:spPr>
        <p:txBody>
          <a:bodyPr vert="horz" lIns="77153" tIns="38576" rIns="77153" bIns="38576"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363" b="0" i="0" u="none" strike="noStrike" kern="1200" cap="none" spc="0" normalizeH="0" baseline="0" noProof="0" dirty="0">
                <a:ln>
                  <a:noFill/>
                </a:ln>
                <a:solidFill>
                  <a:prstClr val="white"/>
                </a:solidFill>
                <a:effectLst/>
                <a:uLnTx/>
                <a:uFillTx/>
                <a:latin typeface="Avenir Black" panose="02000503020000020003"/>
                <a:ea typeface="+mn-ea"/>
                <a:cs typeface="Futura Medium" panose="020B0602020204020303"/>
              </a:rPr>
              <a:t>Today’s concert was made possible by the financial support of many donors, including generous funding from the Professional Outreach Programs in the Schools (POPS), appropriated by the Utah State Legislature through the Utah State Board of Education, as well as The Elizabeth Brown Dee Fund for Music in the Schools.</a:t>
            </a:r>
          </a:p>
          <a:p>
            <a:pPr marL="0" marR="0" lvl="0" indent="0" algn="just"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363" b="0" i="0" u="none" strike="noStrike" kern="1200" cap="none" spc="0" normalizeH="0" baseline="0" noProof="0" dirty="0">
                <a:ln>
                  <a:noFill/>
                </a:ln>
                <a:solidFill>
                  <a:srgbClr val="D16349">
                    <a:lumMod val="50000"/>
                  </a:srgbClr>
                </a:solidFill>
                <a:effectLst/>
                <a:uLnTx/>
                <a:uFillTx/>
                <a:latin typeface="Avenir Black" panose="02000503020000020003"/>
                <a:ea typeface="+mn-ea"/>
                <a:cs typeface="Calibri"/>
              </a:rPr>
              <a:t>			</a:t>
            </a:r>
          </a:p>
        </p:txBody>
      </p:sp>
      <p:pic>
        <p:nvPicPr>
          <p:cNvPr id="7" name="Picture 2" descr="Q:\Education\2014-15\Logos\POPS Logos\POPS Logo FINAL b&amp;w.jpg">
            <a:extLst>
              <a:ext uri="{FF2B5EF4-FFF2-40B4-BE49-F238E27FC236}">
                <a16:creationId xmlns:a16="http://schemas.microsoft.com/office/drawing/2014/main" id="{3FE9D082-2BCA-5F4B-A23B-EB556640EE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928" y="3410081"/>
            <a:ext cx="878779" cy="10010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51D1E6-E143-2749-A5E2-5767E02EA5EB}"/>
              </a:ext>
            </a:extLst>
          </p:cNvPr>
          <p:cNvPicPr>
            <a:picLocks noChangeAspect="1"/>
          </p:cNvPicPr>
          <p:nvPr/>
        </p:nvPicPr>
        <p:blipFill>
          <a:blip r:embed="rId4"/>
          <a:stretch>
            <a:fillRect/>
          </a:stretch>
        </p:blipFill>
        <p:spPr>
          <a:xfrm>
            <a:off x="289492" y="4414046"/>
            <a:ext cx="2073151" cy="730626"/>
          </a:xfrm>
          <a:prstGeom prst="rect">
            <a:avLst/>
          </a:prstGeom>
        </p:spPr>
      </p:pic>
      <p:pic>
        <p:nvPicPr>
          <p:cNvPr id="8" name="Picture 2">
            <a:extLst>
              <a:ext uri="{FF2B5EF4-FFF2-40B4-BE49-F238E27FC236}">
                <a16:creationId xmlns:a16="http://schemas.microsoft.com/office/drawing/2014/main" id="{0685789B-9007-5341-A2C6-89C02F4BB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6021" y="3338628"/>
            <a:ext cx="879049" cy="8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B18EA3B2-94FA-784D-8120-973941536282}"/>
              </a:ext>
            </a:extLst>
          </p:cNvPr>
          <p:cNvSpPr txBox="1"/>
          <p:nvPr/>
        </p:nvSpPr>
        <p:spPr>
          <a:xfrm>
            <a:off x="8780707" y="3495104"/>
            <a:ext cx="132857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rPr>
              <a:t>THE ELIZABETH BROWN DEE FUND FOR MUSIC IN THE SCHOOLS</a:t>
            </a:r>
          </a:p>
        </p:txBody>
      </p:sp>
      <p:pic>
        <p:nvPicPr>
          <p:cNvPr id="3" name="Picture 2">
            <a:extLst>
              <a:ext uri="{FF2B5EF4-FFF2-40B4-BE49-F238E27FC236}">
                <a16:creationId xmlns:a16="http://schemas.microsoft.com/office/drawing/2014/main" id="{A04AFD05-4904-2944-B25D-D50CAB8C66E7}"/>
              </a:ext>
            </a:extLst>
          </p:cNvPr>
          <p:cNvPicPr>
            <a:picLocks noChangeAspect="1"/>
          </p:cNvPicPr>
          <p:nvPr/>
        </p:nvPicPr>
        <p:blipFill>
          <a:blip r:embed="rId6"/>
          <a:stretch>
            <a:fillRect/>
          </a:stretch>
        </p:blipFill>
        <p:spPr>
          <a:xfrm>
            <a:off x="7901928" y="4638689"/>
            <a:ext cx="2207356" cy="505983"/>
          </a:xfrm>
          <a:prstGeom prst="rect">
            <a:avLst/>
          </a:prstGeom>
        </p:spPr>
      </p:pic>
      <p:sp>
        <p:nvSpPr>
          <p:cNvPr id="11" name="TextBox 10">
            <a:extLst>
              <a:ext uri="{FF2B5EF4-FFF2-40B4-BE49-F238E27FC236}">
                <a16:creationId xmlns:a16="http://schemas.microsoft.com/office/drawing/2014/main" id="{4CAF17D5-7380-EA4D-A1E0-2B8C4C64CCD0}"/>
              </a:ext>
            </a:extLst>
          </p:cNvPr>
          <p:cNvSpPr txBox="1"/>
          <p:nvPr/>
        </p:nvSpPr>
        <p:spPr>
          <a:xfrm>
            <a:off x="7754439" y="5253083"/>
            <a:ext cx="247913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rPr>
              <a:t>The </a:t>
            </a:r>
            <a:r>
              <a:rPr kumimoji="0" lang="en-US" sz="1200" b="0" i="0" u="none" strike="noStrike" kern="1200" cap="small" spc="0" normalizeH="0" baseline="0" noProof="0" dirty="0" err="1">
                <a:ln>
                  <a:noFill/>
                </a:ln>
                <a:solidFill>
                  <a:srgbClr val="C5D1D7">
                    <a:lumMod val="90000"/>
                  </a:srgbClr>
                </a:solidFill>
                <a:effectLst/>
                <a:uLnTx/>
                <a:uFillTx/>
                <a:latin typeface="Avenir Black" panose="02000503020000020003"/>
                <a:ea typeface="+mn-ea"/>
                <a:cs typeface="Futura Medium" panose="020B0602020204020303" pitchFamily="34" charset="-79"/>
              </a:rPr>
              <a:t>Millerberg</a:t>
            </a:r>
            <a:endPar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rPr>
              <a:t>Family Giving Fund</a:t>
            </a:r>
          </a:p>
        </p:txBody>
      </p:sp>
      <p:sp>
        <p:nvSpPr>
          <p:cNvPr id="12" name="Title 11">
            <a:extLst>
              <a:ext uri="{FF2B5EF4-FFF2-40B4-BE49-F238E27FC236}">
                <a16:creationId xmlns:a16="http://schemas.microsoft.com/office/drawing/2014/main" id="{4F30E098-5077-524E-9C92-265204C9113B}"/>
              </a:ext>
            </a:extLst>
          </p:cNvPr>
          <p:cNvSpPr>
            <a:spLocks noGrp="1"/>
          </p:cNvSpPr>
          <p:nvPr>
            <p:ph type="title"/>
          </p:nvPr>
        </p:nvSpPr>
        <p:spPr>
          <a:xfrm>
            <a:off x="2208679" y="2638148"/>
            <a:ext cx="5869641" cy="309250"/>
          </a:xfrm>
        </p:spPr>
        <p:txBody>
          <a:bodyPr>
            <a:normAutofit fontScale="90000"/>
          </a:bodyPr>
          <a:lstStyle/>
          <a:p>
            <a:r>
              <a:rPr lang="en-US" dirty="0"/>
              <a:t>Thanks to</a:t>
            </a:r>
            <a:r>
              <a:rPr lang="en-US" baseline="0" dirty="0"/>
              <a:t> Ou</a:t>
            </a:r>
            <a:r>
              <a:rPr lang="en-US" dirty="0"/>
              <a:t>r Sponsors</a:t>
            </a:r>
          </a:p>
        </p:txBody>
      </p:sp>
      <p:sp>
        <p:nvSpPr>
          <p:cNvPr id="2" name="TextBox 1"/>
          <p:cNvSpPr txBox="1"/>
          <p:nvPr/>
        </p:nvSpPr>
        <p:spPr>
          <a:xfrm>
            <a:off x="7896769" y="5714748"/>
            <a:ext cx="219447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mn-cs"/>
              </a:rPr>
              <a:t>Naoma Tate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mn-cs"/>
              </a:rPr>
              <a:t>The Family of Hal Tate</a:t>
            </a:r>
            <a:endParaRPr kumimoji="0" lang="en-US" sz="14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mn-cs"/>
            </a:endParaRPr>
          </a:p>
        </p:txBody>
      </p:sp>
      <p:pic>
        <p:nvPicPr>
          <p:cNvPr id="1028" name="Picture 4" descr="Plan-B Theatre Compan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491" y="3429786"/>
            <a:ext cx="1075728" cy="688466"/>
          </a:xfrm>
          <a:prstGeom prst="rect">
            <a:avLst/>
          </a:prstGeom>
          <a:solidFill>
            <a:schemeClr val="bg1"/>
          </a:solidFill>
          <a:extLst/>
        </p:spPr>
      </p:pic>
      <p:pic>
        <p:nvPicPr>
          <p:cNvPr id="1030" name="Picture 6" descr="Utah Division of Arts &amp; Museum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91" y="5316689"/>
            <a:ext cx="2073152" cy="5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921648"/>
      </p:ext>
    </p:extLst>
  </p:cSld>
  <p:clrMapOvr>
    <a:masterClrMapping/>
  </p:clrMapOvr>
  <p:transition spd="slow" advTm="6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700" y="2819400"/>
            <a:ext cx="8915400" cy="255454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0" b="1" i="0" u="none" strike="noStrike" kern="1200" cap="none" spc="0" normalizeH="0" baseline="0" noProof="0" dirty="0">
              <a:ln w="22225">
                <a:solidFill>
                  <a:srgbClr val="65B2FF"/>
                </a:solidFill>
                <a:prstDash val="solid"/>
              </a:ln>
              <a:solidFill>
                <a:srgbClr val="99CC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0" b="1" i="1" u="none" strike="noStrike" kern="1200" cap="none" spc="0" normalizeH="0" baseline="0" noProof="0" dirty="0">
              <a:ln w="17780" cmpd="sng">
                <a:solidFill>
                  <a:srgbClr val="D16349">
                    <a:tint val="3000"/>
                  </a:srgbClr>
                </a:solidFill>
                <a:prstDash val="solid"/>
                <a:miter lim="800000"/>
              </a:ln>
              <a:solidFill>
                <a:srgbClr val="FF9933"/>
              </a:solidFill>
              <a:effectLst>
                <a:outerShdw blurRad="55000" dist="50800" dir="5400000" algn="tl">
                  <a:srgbClr val="000000">
                    <a:alpha val="33000"/>
                  </a:srgbClr>
                </a:outerShdw>
              </a:effectLst>
              <a:uLnTx/>
              <a:uFillTx/>
              <a:latin typeface="Arial" charset="0"/>
              <a:ea typeface="+mn-ea"/>
              <a:cs typeface="+mn-cs"/>
            </a:endParaRPr>
          </a:p>
        </p:txBody>
      </p:sp>
      <p:pic>
        <p:nvPicPr>
          <p:cNvPr id="5" name="Picture 4">
            <a:extLst>
              <a:ext uri="{FF2B5EF4-FFF2-40B4-BE49-F238E27FC236}">
                <a16:creationId xmlns:a16="http://schemas.microsoft.com/office/drawing/2014/main" id="{5091C488-D27C-454E-81D0-EFAEC2BF5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6" y="5562600"/>
            <a:ext cx="5807868" cy="945176"/>
          </a:xfrm>
          <a:prstGeom prst="rect">
            <a:avLst/>
          </a:prstGeom>
        </p:spPr>
      </p:pic>
      <p:sp>
        <p:nvSpPr>
          <p:cNvPr id="9" name="TextBox 8">
            <a:extLst>
              <a:ext uri="{FF2B5EF4-FFF2-40B4-BE49-F238E27FC236}">
                <a16:creationId xmlns:a16="http://schemas.microsoft.com/office/drawing/2014/main" id="{56062E69-B68E-4128-BEBB-09064CFACDD2}"/>
              </a:ext>
            </a:extLst>
          </p:cNvPr>
          <p:cNvSpPr txBox="1"/>
          <p:nvPr/>
        </p:nvSpPr>
        <p:spPr>
          <a:xfrm>
            <a:off x="723900" y="1715393"/>
            <a:ext cx="8763000" cy="38472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Enjoy today’s concert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charset="0"/>
                <a:ea typeface="+mn-ea"/>
                <a:cs typeface="+mn-cs"/>
              </a:rPr>
              <a:t>ENCORE!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charset="0"/>
                <a:ea typeface="+mn-ea"/>
                <a:cs typeface="+mn-cs"/>
              </a:rPr>
              <a:t>A Celebration of Black Symphonic Music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with your</a:t>
            </a:r>
          </a:p>
        </p:txBody>
      </p:sp>
    </p:spTree>
    <p:extLst>
      <p:ext uri="{BB962C8B-B14F-4D97-AF65-F5344CB8AC3E}">
        <p14:creationId xmlns:p14="http://schemas.microsoft.com/office/powerpoint/2010/main" val="1780269337"/>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05C-F9EC-40F1-A80A-EE2A56563C10}"/>
              </a:ext>
            </a:extLst>
          </p:cNvPr>
          <p:cNvSpPr>
            <a:spLocks noGrp="1"/>
          </p:cNvSpPr>
          <p:nvPr>
            <p:ph type="title"/>
          </p:nvPr>
        </p:nvSpPr>
        <p:spPr/>
        <p:txBody>
          <a:bodyPr/>
          <a:lstStyle/>
          <a:p>
            <a:endParaRPr lang="en-US"/>
          </a:p>
        </p:txBody>
      </p:sp>
      <p:pic>
        <p:nvPicPr>
          <p:cNvPr id="8194" name="Picture 2" descr="Image may contain: 12 people, people smiling, people sitting and ind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155371"/>
            <a:ext cx="4267200" cy="3200400"/>
          </a:xfrm>
          <a:prstGeom prst="rect">
            <a:avLst/>
          </a:prstGeom>
          <a:noFill/>
          <a:ln w="12700">
            <a:solidFill>
              <a:srgbClr val="996633"/>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1629" y="5562600"/>
            <a:ext cx="9144000" cy="461665"/>
          </a:xfrm>
          <a:prstGeom prst="rect">
            <a:avLst/>
          </a:prstGeom>
          <a:noFill/>
        </p:spPr>
        <p:txBody>
          <a:bodyPr wrap="square" rtlCol="0">
            <a:spAutoFit/>
          </a:bodyPr>
          <a:lstStyle/>
          <a:p>
            <a:r>
              <a:rPr lang="en-US" sz="2400" b="1" dirty="0">
                <a:solidFill>
                  <a:schemeClr val="bg1"/>
                </a:solidFill>
              </a:rPr>
              <a:t>Our musicians frequently travel to Haiti to teach and perform </a:t>
            </a:r>
          </a:p>
        </p:txBody>
      </p:sp>
      <p:pic>
        <p:nvPicPr>
          <p:cNvPr id="51202" name="Picture 2" descr="Image may contain: 3 people, people sitting, ocean, sky, child, outdoor, nature and w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971" y="2193471"/>
            <a:ext cx="4165600" cy="3124200"/>
          </a:xfrm>
          <a:prstGeom prst="rect">
            <a:avLst/>
          </a:prstGeom>
          <a:noFill/>
          <a:ln w="12700">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84872"/>
      </p:ext>
    </p:extLst>
  </p:cSld>
  <p:clrMapOvr>
    <a:masterClrMapping/>
  </p:clrMapOvr>
  <p:transition spd="slow" advClick="0" advTm="12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342900" y="2286000"/>
            <a:ext cx="5057775" cy="4015582"/>
          </a:xfrm>
        </p:spPr>
        <p:txBody>
          <a:bodyPr/>
          <a:lstStyle/>
          <a:p>
            <a:pPr eaLnBrk="1" hangingPunct="1">
              <a:buFontTx/>
              <a:buNone/>
            </a:pPr>
            <a:endParaRPr lang="en-US" altLang="en-US" dirty="0">
              <a:solidFill>
                <a:schemeClr val="bg1"/>
              </a:solidFill>
            </a:endParaRPr>
          </a:p>
          <a:p>
            <a:pPr algn="ctr" eaLnBrk="1" hangingPunct="1">
              <a:buFontTx/>
              <a:buNone/>
            </a:pPr>
            <a:r>
              <a:rPr lang="en-US" altLang="en-US" dirty="0">
                <a:solidFill>
                  <a:schemeClr val="bg1"/>
                </a:solidFill>
              </a:rPr>
              <a:t>  </a:t>
            </a:r>
            <a:r>
              <a:rPr lang="en-US" altLang="en-US" b="1" dirty="0">
                <a:solidFill>
                  <a:schemeClr val="bg1"/>
                </a:solidFill>
              </a:rPr>
              <a:t>Lynn Rosen is a</a:t>
            </a:r>
          </a:p>
          <a:p>
            <a:pPr algn="ctr" eaLnBrk="1" hangingPunct="1">
              <a:buFontTx/>
              <a:buNone/>
            </a:pPr>
            <a:r>
              <a:rPr lang="en-US" altLang="en-US" b="1" dirty="0">
                <a:solidFill>
                  <a:schemeClr val="bg1"/>
                </a:solidFill>
              </a:rPr>
              <a:t>  violinist in the </a:t>
            </a:r>
          </a:p>
          <a:p>
            <a:pPr algn="ctr" eaLnBrk="1" hangingPunct="1">
              <a:buFontTx/>
              <a:buNone/>
            </a:pPr>
            <a:r>
              <a:rPr lang="en-US" altLang="en-US" b="1" dirty="0">
                <a:solidFill>
                  <a:schemeClr val="bg1"/>
                </a:solidFill>
              </a:rPr>
              <a:t>  orchestra.  Her</a:t>
            </a:r>
          </a:p>
          <a:p>
            <a:pPr algn="ctr" eaLnBrk="1" hangingPunct="1">
              <a:buFontTx/>
              <a:buNone/>
            </a:pPr>
            <a:r>
              <a:rPr lang="en-US" altLang="en-US" b="1" dirty="0">
                <a:solidFill>
                  <a:schemeClr val="bg1"/>
                </a:solidFill>
              </a:rPr>
              <a:t>husband Tad </a:t>
            </a:r>
            <a:r>
              <a:rPr lang="en-US" altLang="en-US" b="1" dirty="0" err="1">
                <a:solidFill>
                  <a:schemeClr val="bg1"/>
                </a:solidFill>
              </a:rPr>
              <a:t>Calcara</a:t>
            </a:r>
            <a:r>
              <a:rPr lang="en-US" altLang="en-US" b="1" dirty="0">
                <a:solidFill>
                  <a:schemeClr val="bg1"/>
                </a:solidFill>
              </a:rPr>
              <a:t> </a:t>
            </a:r>
          </a:p>
          <a:p>
            <a:pPr algn="ctr" eaLnBrk="1" hangingPunct="1">
              <a:buFontTx/>
              <a:buNone/>
            </a:pPr>
            <a:r>
              <a:rPr lang="en-US" altLang="en-US" b="1" dirty="0">
                <a:solidFill>
                  <a:schemeClr val="bg1"/>
                </a:solidFill>
              </a:rPr>
              <a:t>  plays the clarinet.</a:t>
            </a:r>
          </a:p>
        </p:txBody>
      </p:sp>
      <p:pic>
        <p:nvPicPr>
          <p:cNvPr id="144389" name="Picture 5" descr="Copy (2) of Lynn Ro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2759">
            <a:off x="5984759" y="2964927"/>
            <a:ext cx="3559384" cy="3111859"/>
          </a:xfrm>
          <a:prstGeom prst="rect">
            <a:avLst/>
          </a:prstGeom>
          <a:noFill/>
          <a:ln w="28575">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8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800100" y="3090285"/>
            <a:ext cx="4629150" cy="2209800"/>
          </a:xfrm>
        </p:spPr>
        <p:txBody>
          <a:bodyPr/>
          <a:lstStyle/>
          <a:p>
            <a:pPr eaLnBrk="1" hangingPunct="1">
              <a:buFontTx/>
              <a:buNone/>
            </a:pPr>
            <a:r>
              <a:rPr lang="en-US" altLang="en-US" b="1" dirty="0">
                <a:solidFill>
                  <a:schemeClr val="bg1"/>
                </a:solidFill>
              </a:rPr>
              <a:t>Tad is also</a:t>
            </a:r>
          </a:p>
          <a:p>
            <a:pPr eaLnBrk="1" hangingPunct="1">
              <a:buFontTx/>
              <a:buNone/>
            </a:pPr>
            <a:r>
              <a:rPr lang="en-US" altLang="en-US" b="1" dirty="0">
                <a:solidFill>
                  <a:schemeClr val="bg1"/>
                </a:solidFill>
              </a:rPr>
              <a:t>popular for his big </a:t>
            </a:r>
          </a:p>
          <a:p>
            <a:pPr eaLnBrk="1" hangingPunct="1">
              <a:buFontTx/>
              <a:buNone/>
            </a:pPr>
            <a:r>
              <a:rPr lang="en-US" altLang="en-US" b="1" dirty="0">
                <a:solidFill>
                  <a:schemeClr val="bg1"/>
                </a:solidFill>
              </a:rPr>
              <a:t>band arrangements.</a:t>
            </a:r>
          </a:p>
        </p:txBody>
      </p:sp>
      <p:pic>
        <p:nvPicPr>
          <p:cNvPr id="4198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23751">
            <a:off x="6387812" y="2425581"/>
            <a:ext cx="2805947" cy="3911837"/>
          </a:xfrm>
          <a:prstGeom prst="rect">
            <a:avLst/>
          </a:prstGeom>
          <a:noFill/>
          <a:ln w="2857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7700" y="4267200"/>
            <a:ext cx="2354241" cy="2404232"/>
          </a:xfrm>
          <a:prstGeom prst="rect">
            <a:avLst/>
          </a:prstGeom>
          <a:noFill/>
          <a:ln w="12700">
            <a:solidFill>
              <a:srgbClr val="9966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95700" y="3363686"/>
            <a:ext cx="2237899" cy="2884714"/>
          </a:xfrm>
          <a:prstGeom prst="rect">
            <a:avLst/>
          </a:prstGeom>
          <a:noFill/>
          <a:ln w="12700">
            <a:solidFill>
              <a:srgbClr val="996633"/>
            </a:solidFill>
          </a:ln>
          <a:effectLs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1642" y="2431706"/>
            <a:ext cx="2665257" cy="2744853"/>
          </a:xfrm>
          <a:prstGeom prst="rect">
            <a:avLst/>
          </a:prstGeom>
          <a:noFill/>
          <a:ln w="12700">
            <a:solidFill>
              <a:srgbClr val="9966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7700" y="2837653"/>
            <a:ext cx="2743200" cy="830997"/>
          </a:xfrm>
          <a:prstGeom prst="rect">
            <a:avLst/>
          </a:prstGeom>
          <a:noFill/>
        </p:spPr>
        <p:txBody>
          <a:bodyPr wrap="square" rtlCol="0">
            <a:spAutoFit/>
          </a:bodyPr>
          <a:lstStyle/>
          <a:p>
            <a:r>
              <a:rPr lang="en-US" sz="2400" b="1" dirty="0">
                <a:solidFill>
                  <a:schemeClr val="bg1"/>
                </a:solidFill>
              </a:rPr>
              <a:t>Tad and Lynn’s kids . . . . </a:t>
            </a:r>
          </a:p>
        </p:txBody>
      </p:sp>
      <p:sp>
        <p:nvSpPr>
          <p:cNvPr id="4" name="TextBox 3"/>
          <p:cNvSpPr txBox="1"/>
          <p:nvPr/>
        </p:nvSpPr>
        <p:spPr>
          <a:xfrm>
            <a:off x="6198733" y="5599221"/>
            <a:ext cx="3575957" cy="830997"/>
          </a:xfrm>
          <a:prstGeom prst="rect">
            <a:avLst/>
          </a:prstGeom>
          <a:noFill/>
        </p:spPr>
        <p:txBody>
          <a:bodyPr wrap="square" rtlCol="0">
            <a:spAutoFit/>
          </a:bodyPr>
          <a:lstStyle/>
          <a:p>
            <a:r>
              <a:rPr lang="en-US" sz="2400" b="1" dirty="0">
                <a:solidFill>
                  <a:schemeClr val="bg1"/>
                </a:solidFill>
              </a:rPr>
              <a:t>have all learned to play musical instruments.</a:t>
            </a:r>
          </a:p>
        </p:txBody>
      </p:sp>
    </p:spTree>
    <p:extLst>
      <p:ext uri="{BB962C8B-B14F-4D97-AF65-F5344CB8AC3E}">
        <p14:creationId xmlns:p14="http://schemas.microsoft.com/office/powerpoint/2010/main" val="1593258075"/>
      </p:ext>
    </p:extLst>
  </p:cSld>
  <p:clrMapOvr>
    <a:masterClrMapping/>
  </p:clrMapOvr>
  <p:transition spd="slow" advClick="0" advTm="10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514350" y="2667000"/>
            <a:ext cx="9258300" cy="3657600"/>
          </a:xfrm>
        </p:spPr>
        <p:txBody>
          <a:bodyPr/>
          <a:lstStyle/>
          <a:p>
            <a:pPr marL="0" indent="0" algn="ctr" eaLnBrk="1" hangingPunct="1">
              <a:buFontTx/>
              <a:buNone/>
            </a:pPr>
            <a:r>
              <a:rPr lang="en-US" altLang="en-US" b="1" dirty="0">
                <a:solidFill>
                  <a:schemeClr val="bg1"/>
                </a:solidFill>
              </a:rPr>
              <a:t>To play a brass instrument, the musicians must buzz their lips to make </a:t>
            </a:r>
          </a:p>
          <a:p>
            <a:pPr marL="0" indent="0" algn="ctr" eaLnBrk="1" hangingPunct="1">
              <a:buFontTx/>
              <a:buNone/>
            </a:pPr>
            <a:r>
              <a:rPr lang="en-US" altLang="en-US" b="1" dirty="0">
                <a:solidFill>
                  <a:schemeClr val="bg1"/>
                </a:solidFill>
              </a:rPr>
              <a:t>the instrument sound.  </a:t>
            </a:r>
          </a:p>
          <a:p>
            <a:pPr marL="0" indent="0" eaLnBrk="1" hangingPunct="1">
              <a:buFontTx/>
              <a:buNone/>
            </a:pPr>
            <a:endParaRPr lang="en-US" altLang="en-US" b="1" dirty="0">
              <a:solidFill>
                <a:schemeClr val="bg1"/>
              </a:solidFill>
            </a:endParaRPr>
          </a:p>
          <a:p>
            <a:pPr marL="0" indent="0" algn="ctr" eaLnBrk="1" hangingPunct="1">
              <a:buFontTx/>
              <a:buNone/>
            </a:pPr>
            <a:r>
              <a:rPr lang="en-US" altLang="en-US" b="1" dirty="0">
                <a:solidFill>
                  <a:schemeClr val="bg1"/>
                </a:solidFill>
              </a:rPr>
              <a:t>How many </a:t>
            </a:r>
            <a:r>
              <a:rPr lang="en-US" altLang="en-US" b="1" dirty="0">
                <a:solidFill>
                  <a:srgbClr val="FFCC00"/>
                </a:solidFill>
              </a:rPr>
              <a:t>brass</a:t>
            </a:r>
            <a:r>
              <a:rPr lang="en-US" altLang="en-US" b="1" dirty="0">
                <a:solidFill>
                  <a:schemeClr val="bg1"/>
                </a:solidFill>
              </a:rPr>
              <a:t> instruments </a:t>
            </a:r>
          </a:p>
          <a:p>
            <a:pPr marL="0" indent="0" algn="ctr" eaLnBrk="1" hangingPunct="1">
              <a:buFontTx/>
              <a:buNone/>
            </a:pPr>
            <a:r>
              <a:rPr lang="en-US" altLang="en-US" b="1" dirty="0">
                <a:solidFill>
                  <a:schemeClr val="bg1"/>
                </a:solidFill>
              </a:rPr>
              <a:t>can you think of?</a:t>
            </a:r>
          </a:p>
          <a:p>
            <a:pPr marL="0" indent="0" eaLnBrk="1" hangingPunct="1">
              <a:buFontTx/>
              <a:buNone/>
            </a:pPr>
            <a:endParaRPr lang="en-US" alt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4">
                                            <p:txEl>
                                              <p:pRg st="3" end="3"/>
                                            </p:txEl>
                                          </p:spTgt>
                                        </p:tgtEl>
                                        <p:attrNameLst>
                                          <p:attrName>style.visibility</p:attrName>
                                        </p:attrNameLst>
                                      </p:cBhvr>
                                      <p:to>
                                        <p:strVal val="visible"/>
                                      </p:to>
                                    </p:set>
                                    <p:anim calcmode="lin" valueType="num">
                                      <p:cBhvr>
                                        <p:cTn id="7" dur="1000" fill="hold"/>
                                        <p:tgtEl>
                                          <p:spTgt spid="13314">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13314">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13314">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4">
                                            <p:txEl>
                                              <p:pRg st="4" end="4"/>
                                            </p:txEl>
                                          </p:spTgt>
                                        </p:tgtEl>
                                        <p:attrNameLst>
                                          <p:attrName>style.visibility</p:attrName>
                                        </p:attrNameLst>
                                      </p:cBhvr>
                                      <p:to>
                                        <p:strVal val="visible"/>
                                      </p:to>
                                    </p:set>
                                    <p:anim calcmode="lin" valueType="num">
                                      <p:cBhvr>
                                        <p:cTn id="12" dur="1000" fill="hold"/>
                                        <p:tgtEl>
                                          <p:spTgt spid="13314">
                                            <p:txEl>
                                              <p:pRg st="4" end="4"/>
                                            </p:txEl>
                                          </p:spTgt>
                                        </p:tgtEl>
                                        <p:attrNameLst>
                                          <p:attrName>ppt_w</p:attrName>
                                        </p:attrNameLst>
                                      </p:cBhvr>
                                      <p:tavLst>
                                        <p:tav tm="0">
                                          <p:val>
                                            <p:fltVal val="0"/>
                                          </p:val>
                                        </p:tav>
                                        <p:tav tm="100000">
                                          <p:val>
                                            <p:strVal val="#ppt_w"/>
                                          </p:val>
                                        </p:tav>
                                      </p:tavLst>
                                    </p:anim>
                                    <p:anim calcmode="lin" valueType="num">
                                      <p:cBhvr>
                                        <p:cTn id="13" dur="1000" fill="hold"/>
                                        <p:tgtEl>
                                          <p:spTgt spid="13314">
                                            <p:txEl>
                                              <p:pRg st="4" end="4"/>
                                            </p:txEl>
                                          </p:spTgt>
                                        </p:tgtEl>
                                        <p:attrNameLst>
                                          <p:attrName>ppt_h</p:attrName>
                                        </p:attrNameLst>
                                      </p:cBhvr>
                                      <p:tavLst>
                                        <p:tav tm="0">
                                          <p:val>
                                            <p:fltVal val="0"/>
                                          </p:val>
                                        </p:tav>
                                        <p:tav tm="100000">
                                          <p:val>
                                            <p:strVal val="#ppt_h"/>
                                          </p:val>
                                        </p:tav>
                                      </p:tavLst>
                                    </p:anim>
                                    <p:animEffect transition="in" filter="fade">
                                      <p:cBhvr>
                                        <p:cTn id="14" dur="1000"/>
                                        <p:tgtEl>
                                          <p:spTgt spid="133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b="23528"/>
          <a:stretch>
            <a:fillRect/>
          </a:stretch>
        </p:blipFill>
        <p:spPr>
          <a:xfrm>
            <a:off x="1114425" y="4568374"/>
            <a:ext cx="1371600" cy="936625"/>
          </a:xfrm>
          <a:noFill/>
          <a:ln w="57150" cmpd="thickThin">
            <a:solidFill>
              <a:srgbClr val="CC9900"/>
            </a:solidFill>
            <a:miter lim="800000"/>
            <a:headEnd/>
            <a:tailEnd/>
          </a:ln>
        </p:spPr>
      </p:pic>
      <p:pic>
        <p:nvPicPr>
          <p:cNvPr id="14340" name="Picture 4"/>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7100575" y="2590800"/>
            <a:ext cx="1628775" cy="1004888"/>
          </a:xfrm>
          <a:noFill/>
          <a:ln w="57150" cmpd="thickThin">
            <a:solidFill>
              <a:srgbClr val="CC9900"/>
            </a:solidFill>
            <a:miter lim="800000"/>
            <a:headEnd/>
            <a:tailEnd/>
          </a:ln>
        </p:spPr>
      </p:pic>
      <p:pic>
        <p:nvPicPr>
          <p:cNvPr id="14341" name="Picture 5"/>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4174457" y="3429000"/>
            <a:ext cx="1448396" cy="2139950"/>
          </a:xfrm>
          <a:noFill/>
          <a:ln w="57150" cmpd="thickThin">
            <a:solidFill>
              <a:srgbClr val="CC9900"/>
            </a:solidFill>
            <a:miter lim="800000"/>
            <a:headEnd/>
            <a:tailEnd/>
          </a:ln>
        </p:spPr>
      </p:pic>
      <p:pic>
        <p:nvPicPr>
          <p:cNvPr id="14342" name="Picture 6"/>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rcRect/>
          <a:stretch>
            <a:fillRect/>
          </a:stretch>
        </p:blipFill>
        <p:spPr>
          <a:xfrm>
            <a:off x="6644368" y="4800600"/>
            <a:ext cx="2743200" cy="692150"/>
          </a:xfrm>
          <a:noFill/>
          <a:ln w="57150" cmpd="thickThin">
            <a:solidFill>
              <a:srgbClr val="CC9900"/>
            </a:solidFill>
            <a:miter lim="800000"/>
            <a:headEnd/>
            <a:tailEnd/>
          </a:ln>
        </p:spPr>
      </p:pic>
      <p:sp>
        <p:nvSpPr>
          <p:cNvPr id="14343" name="Text Box 7"/>
          <p:cNvSpPr txBox="1">
            <a:spLocks noChangeArrowheads="1"/>
          </p:cNvSpPr>
          <p:nvPr/>
        </p:nvSpPr>
        <p:spPr bwMode="auto">
          <a:xfrm>
            <a:off x="814388" y="57150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TRUMPET</a:t>
            </a:r>
          </a:p>
        </p:txBody>
      </p:sp>
      <p:sp>
        <p:nvSpPr>
          <p:cNvPr id="14344" name="Text Box 8"/>
          <p:cNvSpPr txBox="1">
            <a:spLocks noChangeArrowheads="1"/>
          </p:cNvSpPr>
          <p:nvPr/>
        </p:nvSpPr>
        <p:spPr bwMode="auto">
          <a:xfrm>
            <a:off x="3994078" y="5715000"/>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TUBA</a:t>
            </a:r>
          </a:p>
        </p:txBody>
      </p:sp>
      <p:sp>
        <p:nvSpPr>
          <p:cNvPr id="14345" name="Text Box 9"/>
          <p:cNvSpPr txBox="1">
            <a:spLocks noChangeArrowheads="1"/>
          </p:cNvSpPr>
          <p:nvPr/>
        </p:nvSpPr>
        <p:spPr bwMode="auto">
          <a:xfrm>
            <a:off x="6200463" y="39243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FRENCH HORN</a:t>
            </a:r>
          </a:p>
        </p:txBody>
      </p:sp>
      <p:sp>
        <p:nvSpPr>
          <p:cNvPr id="14346" name="Text Box 10"/>
          <p:cNvSpPr txBox="1">
            <a:spLocks noChangeArrowheads="1"/>
          </p:cNvSpPr>
          <p:nvPr/>
        </p:nvSpPr>
        <p:spPr bwMode="auto">
          <a:xfrm>
            <a:off x="6858000" y="5715000"/>
            <a:ext cx="257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dirty="0">
                <a:solidFill>
                  <a:srgbClr val="FFCC00"/>
                </a:solidFill>
              </a:rPr>
              <a:t>TROMBONE</a:t>
            </a:r>
          </a:p>
        </p:txBody>
      </p:sp>
      <p:sp>
        <p:nvSpPr>
          <p:cNvPr id="11" name="Rectangle 2"/>
          <p:cNvSpPr>
            <a:spLocks noGrp="1" noChangeArrowheads="1"/>
          </p:cNvSpPr>
          <p:nvPr>
            <p:ph type="title" sz="quarter"/>
          </p:nvPr>
        </p:nvSpPr>
        <p:spPr>
          <a:xfrm>
            <a:off x="495300" y="2057400"/>
            <a:ext cx="9258300" cy="1143000"/>
          </a:xfrm>
        </p:spPr>
        <p:txBody>
          <a:bodyPr/>
          <a:lstStyle/>
          <a:p>
            <a:pPr eaLnBrk="1" hangingPunct="1"/>
            <a:r>
              <a:rPr lang="en-US" altLang="en-US" dirty="0">
                <a:solidFill>
                  <a:srgbClr val="FFCC00"/>
                </a:solidFill>
                <a:latin typeface="Arial Black" pitchFamily="34" charset="0"/>
              </a:rPr>
              <a:t>BRASS</a:t>
            </a:r>
            <a:r>
              <a:rPr lang="en-US" altLang="en-US" dirty="0">
                <a:latin typeface="Arial Black" pitchFamily="34" charset="0"/>
              </a:rPr>
              <a:t> </a:t>
            </a:r>
          </a:p>
        </p:txBody>
      </p:sp>
    </p:spTree>
  </p:cSld>
  <p:clrMapOvr>
    <a:masterClrMapping/>
  </p:clrMapOvr>
  <p:transition advClick="0" advTm="1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2000" fill="hold"/>
                                        <p:tgtEl>
                                          <p:spTgt spid="14339"/>
                                        </p:tgtEl>
                                        <p:attrNameLst>
                                          <p:attrName>ppt_w</p:attrName>
                                        </p:attrNameLst>
                                      </p:cBhvr>
                                      <p:tavLst>
                                        <p:tav tm="0">
                                          <p:val>
                                            <p:fltVal val="0"/>
                                          </p:val>
                                        </p:tav>
                                        <p:tav tm="100000">
                                          <p:val>
                                            <p:strVal val="#ppt_w"/>
                                          </p:val>
                                        </p:tav>
                                      </p:tavLst>
                                    </p:anim>
                                    <p:anim calcmode="lin" valueType="num">
                                      <p:cBhvr>
                                        <p:cTn id="8" dur="2000" fill="hold"/>
                                        <p:tgtEl>
                                          <p:spTgt spid="14339"/>
                                        </p:tgtEl>
                                        <p:attrNameLst>
                                          <p:attrName>ppt_h</p:attrName>
                                        </p:attrNameLst>
                                      </p:cBhvr>
                                      <p:tavLst>
                                        <p:tav tm="0">
                                          <p:val>
                                            <p:fltVal val="0"/>
                                          </p:val>
                                        </p:tav>
                                        <p:tav tm="100000">
                                          <p:val>
                                            <p:strVal val="#ppt_h"/>
                                          </p:val>
                                        </p:tav>
                                      </p:tavLst>
                                    </p:anim>
                                    <p:anim calcmode="lin" valueType="num">
                                      <p:cBhvr>
                                        <p:cTn id="9" dur="2000" fill="hold"/>
                                        <p:tgtEl>
                                          <p:spTgt spid="14339"/>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433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3000"/>
                            </p:stCondLst>
                            <p:childTnLst>
                              <p:par>
                                <p:cTn id="12" presetID="1" presetClass="entr" presetSubtype="0" fill="hold" nodeType="afterEffect">
                                  <p:stCondLst>
                                    <p:cond delay="0"/>
                                  </p:stCondLst>
                                  <p:childTnLst>
                                    <p:set>
                                      <p:cBhvr>
                                        <p:cTn id="13" dur="1" fill="hold">
                                          <p:stCondLst>
                                            <p:cond delay="0"/>
                                          </p:stCondLst>
                                        </p:cTn>
                                        <p:tgtEl>
                                          <p:spTgt spid="14343">
                                            <p:txEl>
                                              <p:pRg st="0" end="0"/>
                                            </p:txEl>
                                          </p:spTgt>
                                        </p:tgtEl>
                                        <p:attrNameLst>
                                          <p:attrName>style.visibility</p:attrName>
                                        </p:attrNameLst>
                                      </p:cBhvr>
                                      <p:to>
                                        <p:strVal val="visible"/>
                                      </p:to>
                                    </p:set>
                                  </p:childTnLst>
                                </p:cTn>
                              </p:par>
                            </p:childTnLst>
                          </p:cTn>
                        </p:par>
                        <p:par>
                          <p:cTn id="14" fill="hold" nodeType="afterGroup">
                            <p:stCondLst>
                              <p:cond delay="3000"/>
                            </p:stCondLst>
                            <p:childTnLst>
                              <p:par>
                                <p:cTn id="15" presetID="15" presetClass="entr" presetSubtype="0" fill="hold" nodeType="afterEffect">
                                  <p:stCondLst>
                                    <p:cond delay="1000"/>
                                  </p:stCondLst>
                                  <p:childTnLst>
                                    <p:set>
                                      <p:cBhvr>
                                        <p:cTn id="16" dur="1" fill="hold">
                                          <p:stCondLst>
                                            <p:cond delay="0"/>
                                          </p:stCondLst>
                                        </p:cTn>
                                        <p:tgtEl>
                                          <p:spTgt spid="14340"/>
                                        </p:tgtEl>
                                        <p:attrNameLst>
                                          <p:attrName>style.visibility</p:attrName>
                                        </p:attrNameLst>
                                      </p:cBhvr>
                                      <p:to>
                                        <p:strVal val="visible"/>
                                      </p:to>
                                    </p:set>
                                    <p:anim calcmode="lin" valueType="num">
                                      <p:cBhvr>
                                        <p:cTn id="17" dur="2000" fill="hold"/>
                                        <p:tgtEl>
                                          <p:spTgt spid="14340"/>
                                        </p:tgtEl>
                                        <p:attrNameLst>
                                          <p:attrName>ppt_w</p:attrName>
                                        </p:attrNameLst>
                                      </p:cBhvr>
                                      <p:tavLst>
                                        <p:tav tm="0">
                                          <p:val>
                                            <p:fltVal val="0"/>
                                          </p:val>
                                        </p:tav>
                                        <p:tav tm="100000">
                                          <p:val>
                                            <p:strVal val="#ppt_w"/>
                                          </p:val>
                                        </p:tav>
                                      </p:tavLst>
                                    </p:anim>
                                    <p:anim calcmode="lin" valueType="num">
                                      <p:cBhvr>
                                        <p:cTn id="18" dur="2000" fill="hold"/>
                                        <p:tgtEl>
                                          <p:spTgt spid="14340"/>
                                        </p:tgtEl>
                                        <p:attrNameLst>
                                          <p:attrName>ppt_h</p:attrName>
                                        </p:attrNameLst>
                                      </p:cBhvr>
                                      <p:tavLst>
                                        <p:tav tm="0">
                                          <p:val>
                                            <p:fltVal val="0"/>
                                          </p:val>
                                        </p:tav>
                                        <p:tav tm="100000">
                                          <p:val>
                                            <p:strVal val="#ppt_h"/>
                                          </p:val>
                                        </p:tav>
                                      </p:tavLst>
                                    </p:anim>
                                    <p:anim calcmode="lin" valueType="num">
                                      <p:cBhvr>
                                        <p:cTn id="19" dur="2000" fill="hold"/>
                                        <p:tgtEl>
                                          <p:spTgt spid="14340"/>
                                        </p:tgtEl>
                                        <p:attrNameLst>
                                          <p:attrName>ppt_x</p:attrName>
                                        </p:attrNameLst>
                                      </p:cBhvr>
                                      <p:tavLst>
                                        <p:tav tm="0" fmla="#ppt_x+(cos(-2*pi*(1-$))*-#ppt_x-sin(-2*pi*(1-$))*(1-#ppt_y))*(1-$)">
                                          <p:val>
                                            <p:fltVal val="0"/>
                                          </p:val>
                                        </p:tav>
                                        <p:tav tm="100000">
                                          <p:val>
                                            <p:fltVal val="1"/>
                                          </p:val>
                                        </p:tav>
                                      </p:tavLst>
                                    </p:anim>
                                    <p:anim calcmode="lin" valueType="num">
                                      <p:cBhvr>
                                        <p:cTn id="20" dur="2000" fill="hold"/>
                                        <p:tgtEl>
                                          <p:spTgt spid="14340"/>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6000"/>
                            </p:stCondLst>
                            <p:childTnLst>
                              <p:par>
                                <p:cTn id="22" presetID="1" presetClass="entr" presetSubtype="0" fill="hold" nodeType="afterEffect">
                                  <p:stCondLst>
                                    <p:cond delay="0"/>
                                  </p:stCondLst>
                                  <p:childTnLst>
                                    <p:set>
                                      <p:cBhvr>
                                        <p:cTn id="23" dur="1" fill="hold">
                                          <p:stCondLst>
                                            <p:cond delay="0"/>
                                          </p:stCondLst>
                                        </p:cTn>
                                        <p:tgtEl>
                                          <p:spTgt spid="14345">
                                            <p:txEl>
                                              <p:pRg st="0" end="0"/>
                                            </p:txEl>
                                          </p:spTgt>
                                        </p:tgtEl>
                                        <p:attrNameLst>
                                          <p:attrName>style.visibility</p:attrName>
                                        </p:attrNameLst>
                                      </p:cBhvr>
                                      <p:to>
                                        <p:strVal val="visible"/>
                                      </p:to>
                                    </p:set>
                                  </p:childTnLst>
                                </p:cTn>
                              </p:par>
                            </p:childTnLst>
                          </p:cTn>
                        </p:par>
                        <p:par>
                          <p:cTn id="24" fill="hold" nodeType="afterGroup">
                            <p:stCondLst>
                              <p:cond delay="6000"/>
                            </p:stCondLst>
                            <p:childTnLst>
                              <p:par>
                                <p:cTn id="25" presetID="15" presetClass="entr" presetSubtype="0" fill="hold" nodeType="afterEffect">
                                  <p:stCondLst>
                                    <p:cond delay="1000"/>
                                  </p:stCondLst>
                                  <p:childTnLst>
                                    <p:set>
                                      <p:cBhvr>
                                        <p:cTn id="26" dur="1" fill="hold">
                                          <p:stCondLst>
                                            <p:cond delay="0"/>
                                          </p:stCondLst>
                                        </p:cTn>
                                        <p:tgtEl>
                                          <p:spTgt spid="14342"/>
                                        </p:tgtEl>
                                        <p:attrNameLst>
                                          <p:attrName>style.visibility</p:attrName>
                                        </p:attrNameLst>
                                      </p:cBhvr>
                                      <p:to>
                                        <p:strVal val="visible"/>
                                      </p:to>
                                    </p:set>
                                    <p:anim calcmode="lin" valueType="num">
                                      <p:cBhvr>
                                        <p:cTn id="27" dur="2000" fill="hold"/>
                                        <p:tgtEl>
                                          <p:spTgt spid="14342"/>
                                        </p:tgtEl>
                                        <p:attrNameLst>
                                          <p:attrName>ppt_w</p:attrName>
                                        </p:attrNameLst>
                                      </p:cBhvr>
                                      <p:tavLst>
                                        <p:tav tm="0">
                                          <p:val>
                                            <p:fltVal val="0"/>
                                          </p:val>
                                        </p:tav>
                                        <p:tav tm="100000">
                                          <p:val>
                                            <p:strVal val="#ppt_w"/>
                                          </p:val>
                                        </p:tav>
                                      </p:tavLst>
                                    </p:anim>
                                    <p:anim calcmode="lin" valueType="num">
                                      <p:cBhvr>
                                        <p:cTn id="28" dur="2000" fill="hold"/>
                                        <p:tgtEl>
                                          <p:spTgt spid="14342"/>
                                        </p:tgtEl>
                                        <p:attrNameLst>
                                          <p:attrName>ppt_h</p:attrName>
                                        </p:attrNameLst>
                                      </p:cBhvr>
                                      <p:tavLst>
                                        <p:tav tm="0">
                                          <p:val>
                                            <p:fltVal val="0"/>
                                          </p:val>
                                        </p:tav>
                                        <p:tav tm="100000">
                                          <p:val>
                                            <p:strVal val="#ppt_h"/>
                                          </p:val>
                                        </p:tav>
                                      </p:tavLst>
                                    </p:anim>
                                    <p:anim calcmode="lin" valueType="num">
                                      <p:cBhvr>
                                        <p:cTn id="29" dur="2000" fill="hold"/>
                                        <p:tgtEl>
                                          <p:spTgt spid="14342"/>
                                        </p:tgtEl>
                                        <p:attrNameLst>
                                          <p:attrName>ppt_x</p:attrName>
                                        </p:attrNameLst>
                                      </p:cBhvr>
                                      <p:tavLst>
                                        <p:tav tm="0" fmla="#ppt_x+(cos(-2*pi*(1-$))*-#ppt_x-sin(-2*pi*(1-$))*(1-#ppt_y))*(1-$)">
                                          <p:val>
                                            <p:fltVal val="0"/>
                                          </p:val>
                                        </p:tav>
                                        <p:tav tm="100000">
                                          <p:val>
                                            <p:fltVal val="1"/>
                                          </p:val>
                                        </p:tav>
                                      </p:tavLst>
                                    </p:anim>
                                    <p:anim calcmode="lin" valueType="num">
                                      <p:cBhvr>
                                        <p:cTn id="30" dur="2000" fill="hold"/>
                                        <p:tgtEl>
                                          <p:spTgt spid="14342"/>
                                        </p:tgtEl>
                                        <p:attrNameLst>
                                          <p:attrName>ppt_y</p:attrName>
                                        </p:attrNameLst>
                                      </p:cBhvr>
                                      <p:tavLst>
                                        <p:tav tm="0" fmla="#ppt_y+(sin(-2*pi*(1-$))*-#ppt_x+cos(-2*pi*(1-$))*(1-#ppt_y))*(1-$)">
                                          <p:val>
                                            <p:fltVal val="0"/>
                                          </p:val>
                                        </p:tav>
                                        <p:tav tm="100000">
                                          <p:val>
                                            <p:fltVal val="1"/>
                                          </p:val>
                                        </p:tav>
                                      </p:tavLst>
                                    </p:anim>
                                  </p:childTnLst>
                                </p:cTn>
                              </p:par>
                            </p:childTnLst>
                          </p:cTn>
                        </p:par>
                        <p:par>
                          <p:cTn id="31" fill="hold" nodeType="afterGroup">
                            <p:stCondLst>
                              <p:cond delay="9000"/>
                            </p:stCondLst>
                            <p:childTnLst>
                              <p:par>
                                <p:cTn id="32" presetID="1" presetClass="entr" presetSubtype="0" fill="hold" nodeType="afterEffect">
                                  <p:stCondLst>
                                    <p:cond delay="0"/>
                                  </p:stCondLst>
                                  <p:childTnLst>
                                    <p:set>
                                      <p:cBhvr>
                                        <p:cTn id="33" dur="1" fill="hold">
                                          <p:stCondLst>
                                            <p:cond delay="0"/>
                                          </p:stCondLst>
                                        </p:cTn>
                                        <p:tgtEl>
                                          <p:spTgt spid="14346">
                                            <p:txEl>
                                              <p:pRg st="0" end="0"/>
                                            </p:txEl>
                                          </p:spTgt>
                                        </p:tgtEl>
                                        <p:attrNameLst>
                                          <p:attrName>style.visibility</p:attrName>
                                        </p:attrNameLst>
                                      </p:cBhvr>
                                      <p:to>
                                        <p:strVal val="visible"/>
                                      </p:to>
                                    </p:set>
                                  </p:childTnLst>
                                </p:cTn>
                              </p:par>
                            </p:childTnLst>
                          </p:cTn>
                        </p:par>
                        <p:par>
                          <p:cTn id="34" fill="hold" nodeType="afterGroup">
                            <p:stCondLst>
                              <p:cond delay="9000"/>
                            </p:stCondLst>
                            <p:childTnLst>
                              <p:par>
                                <p:cTn id="35" presetID="15" presetClass="entr" presetSubtype="0" fill="hold" nodeType="afterEffect">
                                  <p:stCondLst>
                                    <p:cond delay="1000"/>
                                  </p:stCondLst>
                                  <p:childTnLst>
                                    <p:set>
                                      <p:cBhvr>
                                        <p:cTn id="36" dur="1" fill="hold">
                                          <p:stCondLst>
                                            <p:cond delay="0"/>
                                          </p:stCondLst>
                                        </p:cTn>
                                        <p:tgtEl>
                                          <p:spTgt spid="14341"/>
                                        </p:tgtEl>
                                        <p:attrNameLst>
                                          <p:attrName>style.visibility</p:attrName>
                                        </p:attrNameLst>
                                      </p:cBhvr>
                                      <p:to>
                                        <p:strVal val="visible"/>
                                      </p:to>
                                    </p:set>
                                    <p:anim calcmode="lin" valueType="num">
                                      <p:cBhvr>
                                        <p:cTn id="37" dur="2000" fill="hold"/>
                                        <p:tgtEl>
                                          <p:spTgt spid="14341"/>
                                        </p:tgtEl>
                                        <p:attrNameLst>
                                          <p:attrName>ppt_w</p:attrName>
                                        </p:attrNameLst>
                                      </p:cBhvr>
                                      <p:tavLst>
                                        <p:tav tm="0">
                                          <p:val>
                                            <p:fltVal val="0"/>
                                          </p:val>
                                        </p:tav>
                                        <p:tav tm="100000">
                                          <p:val>
                                            <p:strVal val="#ppt_w"/>
                                          </p:val>
                                        </p:tav>
                                      </p:tavLst>
                                    </p:anim>
                                    <p:anim calcmode="lin" valueType="num">
                                      <p:cBhvr>
                                        <p:cTn id="38" dur="2000" fill="hold"/>
                                        <p:tgtEl>
                                          <p:spTgt spid="14341"/>
                                        </p:tgtEl>
                                        <p:attrNameLst>
                                          <p:attrName>ppt_h</p:attrName>
                                        </p:attrNameLst>
                                      </p:cBhvr>
                                      <p:tavLst>
                                        <p:tav tm="0">
                                          <p:val>
                                            <p:fltVal val="0"/>
                                          </p:val>
                                        </p:tav>
                                        <p:tav tm="100000">
                                          <p:val>
                                            <p:strVal val="#ppt_h"/>
                                          </p:val>
                                        </p:tav>
                                      </p:tavLst>
                                    </p:anim>
                                    <p:anim calcmode="lin" valueType="num">
                                      <p:cBhvr>
                                        <p:cTn id="39" dur="2000" fill="hold"/>
                                        <p:tgtEl>
                                          <p:spTgt spid="14341"/>
                                        </p:tgtEl>
                                        <p:attrNameLst>
                                          <p:attrName>ppt_x</p:attrName>
                                        </p:attrNameLst>
                                      </p:cBhvr>
                                      <p:tavLst>
                                        <p:tav tm="0" fmla="#ppt_x+(cos(-2*pi*(1-$))*-#ppt_x-sin(-2*pi*(1-$))*(1-#ppt_y))*(1-$)">
                                          <p:val>
                                            <p:fltVal val="0"/>
                                          </p:val>
                                        </p:tav>
                                        <p:tav tm="100000">
                                          <p:val>
                                            <p:fltVal val="1"/>
                                          </p:val>
                                        </p:tav>
                                      </p:tavLst>
                                    </p:anim>
                                    <p:anim calcmode="lin" valueType="num">
                                      <p:cBhvr>
                                        <p:cTn id="40" dur="2000" fill="hold"/>
                                        <p:tgtEl>
                                          <p:spTgt spid="14341"/>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12000"/>
                            </p:stCondLst>
                            <p:childTnLst>
                              <p:par>
                                <p:cTn id="42" presetID="1" presetClass="entr" presetSubtype="0" fill="hold" nodeType="afterEffect">
                                  <p:stCondLst>
                                    <p:cond delay="0"/>
                                  </p:stCondLst>
                                  <p:childTnLst>
                                    <p:set>
                                      <p:cBhvr>
                                        <p:cTn id="43" dur="1" fill="hold">
                                          <p:stCondLst>
                                            <p:cond delay="0"/>
                                          </p:stCondLst>
                                        </p:cTn>
                                        <p:tgtEl>
                                          <p:spTgt spid="14344">
                                            <p:txEl>
                                              <p:pRg st="0" end="0"/>
                                            </p:txEl>
                                          </p:spTgt>
                                        </p:tgtEl>
                                        <p:attrNameLst>
                                          <p:attrName>style.visibility</p:attrName>
                                        </p:attrNameLst>
                                      </p:cBhvr>
                                      <p:to>
                                        <p:strVal val="visible"/>
                                      </p:to>
                                    </p:set>
                                  </p:childTnLst>
                                </p:cTn>
                              </p:par>
                            </p:childTnLst>
                          </p:cTn>
                        </p:par>
                        <p:par>
                          <p:cTn id="44" fill="hold">
                            <p:stCondLst>
                              <p:cond delay="12000"/>
                            </p:stCondLst>
                            <p:childTnLst>
                              <p:par>
                                <p:cTn id="45" presetID="23" presetClass="entr" presetSubtype="16"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17AF4D-4D46-7C4B-B65B-DF5666162BFE}"/>
              </a:ext>
            </a:extLst>
          </p:cNvPr>
          <p:cNvSpPr txBox="1"/>
          <p:nvPr/>
        </p:nvSpPr>
        <p:spPr>
          <a:xfrm>
            <a:off x="24409" y="3158569"/>
            <a:ext cx="5194699" cy="1077218"/>
          </a:xfrm>
          <a:prstGeom prst="rect">
            <a:avLst/>
          </a:prstGeom>
          <a:noFill/>
        </p:spPr>
        <p:txBody>
          <a:bodyPr wrap="square" rtlCol="0">
            <a:spAutoFit/>
          </a:bodyPr>
          <a:lstStyle/>
          <a:p>
            <a:pPr algn="ctr"/>
            <a:r>
              <a:rPr lang="en-US" sz="3200" dirty="0">
                <a:solidFill>
                  <a:schemeClr val="tx1">
                    <a:lumMod val="85000"/>
                  </a:schemeClr>
                </a:solidFill>
                <a:latin typeface="+mn-lt"/>
                <a:cs typeface="Futura Medium" panose="020B0602020204020303" pitchFamily="34" charset="-79"/>
              </a:rPr>
              <a:t>How do you fix a brass instrument? </a:t>
            </a:r>
          </a:p>
        </p:txBody>
      </p:sp>
      <p:sp>
        <p:nvSpPr>
          <p:cNvPr id="8" name="TextBox 7">
            <a:extLst>
              <a:ext uri="{FF2B5EF4-FFF2-40B4-BE49-F238E27FC236}">
                <a16:creationId xmlns:a16="http://schemas.microsoft.com/office/drawing/2014/main" id="{54390B56-3EEB-0646-8AB8-8609E1D5108D}"/>
              </a:ext>
            </a:extLst>
          </p:cNvPr>
          <p:cNvSpPr txBox="1"/>
          <p:nvPr/>
        </p:nvSpPr>
        <p:spPr>
          <a:xfrm rot="21027482">
            <a:off x="1467337" y="4603555"/>
            <a:ext cx="4793811" cy="1754326"/>
          </a:xfrm>
          <a:prstGeom prst="rect">
            <a:avLst/>
          </a:prstGeom>
          <a:noFill/>
        </p:spPr>
        <p:txBody>
          <a:bodyPr wrap="square" rtlCol="0">
            <a:spAutoFit/>
          </a:bodyPr>
          <a:lstStyle/>
          <a:p>
            <a:pPr algn="ctr"/>
            <a:r>
              <a:rPr lang="en-US" sz="5400" dirty="0">
                <a:solidFill>
                  <a:schemeClr val="tx1">
                    <a:lumMod val="85000"/>
                  </a:schemeClr>
                </a:solidFill>
                <a:latin typeface="+mn-lt"/>
                <a:cs typeface="Futura Medium" panose="020B0602020204020303" pitchFamily="34" charset="-79"/>
              </a:rPr>
              <a:t>With a TUBA glue!</a:t>
            </a:r>
          </a:p>
        </p:txBody>
      </p:sp>
      <p:pic>
        <p:nvPicPr>
          <p:cNvPr id="3" name="Picture 2">
            <a:extLst>
              <a:ext uri="{FF2B5EF4-FFF2-40B4-BE49-F238E27FC236}">
                <a16:creationId xmlns:a16="http://schemas.microsoft.com/office/drawing/2014/main" id="{89A6F144-9AF5-4B4C-B905-3632CD99BEF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466519">
            <a:off x="5846461" y="3124143"/>
            <a:ext cx="4048125" cy="2609850"/>
          </a:xfrm>
          <a:prstGeom prst="rect">
            <a:avLst/>
          </a:prstGeom>
        </p:spPr>
      </p:pic>
    </p:spTree>
    <p:extLst>
      <p:ext uri="{BB962C8B-B14F-4D97-AF65-F5344CB8AC3E}">
        <p14:creationId xmlns:p14="http://schemas.microsoft.com/office/powerpoint/2010/main" val="79052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33375"/>
            <a:ext cx="9258300" cy="1143000"/>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21364989">
            <a:off x="1274681" y="2156623"/>
            <a:ext cx="3077491" cy="3647397"/>
          </a:xfrm>
          <a:prstGeom prst="rect">
            <a:avLst/>
          </a:prstGeom>
          <a:ln w="12700">
            <a:solidFill>
              <a:srgbClr val="FFCCFF"/>
            </a:solidFill>
          </a:ln>
        </p:spPr>
      </p:pic>
      <p:sp>
        <p:nvSpPr>
          <p:cNvPr id="5" name="Rectangle 3"/>
          <p:cNvSpPr txBox="1">
            <a:spLocks noChangeArrowheads="1"/>
          </p:cNvSpPr>
          <p:nvPr/>
        </p:nvSpPr>
        <p:spPr bwMode="auto">
          <a:xfrm>
            <a:off x="5649869" y="2590800"/>
            <a:ext cx="4114800"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800" b="1" kern="0" dirty="0">
                <a:solidFill>
                  <a:schemeClr val="bg1"/>
                </a:solidFill>
              </a:rPr>
              <a:t>School concert </a:t>
            </a:r>
          </a:p>
          <a:p>
            <a:pPr eaLnBrk="1" hangingPunct="1">
              <a:buFontTx/>
              <a:buNone/>
            </a:pPr>
            <a:r>
              <a:rPr lang="en-US" altLang="en-US" sz="2800" b="1" kern="0" dirty="0">
                <a:solidFill>
                  <a:schemeClr val="bg1"/>
                </a:solidFill>
              </a:rPr>
              <a:t>tours in Utah</a:t>
            </a:r>
          </a:p>
          <a:p>
            <a:pPr eaLnBrk="1" hangingPunct="1">
              <a:buFontTx/>
              <a:buNone/>
            </a:pPr>
            <a:r>
              <a:rPr lang="en-US" altLang="en-US" sz="2800" b="1" kern="0" dirty="0">
                <a:solidFill>
                  <a:schemeClr val="bg1"/>
                </a:solidFill>
              </a:rPr>
              <a:t>give orchestra</a:t>
            </a:r>
          </a:p>
          <a:p>
            <a:pPr eaLnBrk="1" hangingPunct="1">
              <a:buFontTx/>
              <a:buNone/>
            </a:pPr>
            <a:r>
              <a:rPr lang="en-US" altLang="en-US" sz="2800" b="1" kern="0" dirty="0">
                <a:solidFill>
                  <a:schemeClr val="bg1"/>
                </a:solidFill>
              </a:rPr>
              <a:t>members the </a:t>
            </a:r>
          </a:p>
          <a:p>
            <a:pPr eaLnBrk="1" hangingPunct="1">
              <a:buFontTx/>
              <a:buNone/>
            </a:pPr>
            <a:r>
              <a:rPr lang="en-US" altLang="en-US" sz="2800" b="1" kern="0" dirty="0">
                <a:solidFill>
                  <a:schemeClr val="bg1"/>
                </a:solidFill>
              </a:rPr>
              <a:t>chance to hike </a:t>
            </a:r>
          </a:p>
          <a:p>
            <a:pPr eaLnBrk="1" hangingPunct="1">
              <a:buFontTx/>
              <a:buNone/>
            </a:pPr>
            <a:r>
              <a:rPr lang="en-US" altLang="en-US" sz="2800" b="1" kern="0" dirty="0">
                <a:solidFill>
                  <a:schemeClr val="bg1"/>
                </a:solidFill>
              </a:rPr>
              <a:t>together.  </a:t>
            </a:r>
          </a:p>
        </p:txBody>
      </p:sp>
      <p:sp>
        <p:nvSpPr>
          <p:cNvPr id="3" name="TextBox 2"/>
          <p:cNvSpPr txBox="1"/>
          <p:nvPr/>
        </p:nvSpPr>
        <p:spPr>
          <a:xfrm>
            <a:off x="1667647" y="5915868"/>
            <a:ext cx="2314575" cy="584775"/>
          </a:xfrm>
          <a:prstGeom prst="rect">
            <a:avLst/>
          </a:prstGeom>
          <a:noFill/>
        </p:spPr>
        <p:txBody>
          <a:bodyPr wrap="square" rtlCol="0">
            <a:spAutoFit/>
          </a:bodyPr>
          <a:lstStyle/>
          <a:p>
            <a:pPr algn="ctr"/>
            <a:r>
              <a:rPr lang="en-US" sz="1600" dirty="0">
                <a:solidFill>
                  <a:schemeClr val="bg1"/>
                </a:solidFill>
              </a:rPr>
              <a:t>Yuki MacQueen, violin &amp; Julie Edwards, viola</a:t>
            </a:r>
          </a:p>
        </p:txBody>
      </p:sp>
    </p:spTree>
    <p:extLst>
      <p:ext uri="{BB962C8B-B14F-4D97-AF65-F5344CB8AC3E}">
        <p14:creationId xmlns:p14="http://schemas.microsoft.com/office/powerpoint/2010/main" val="2875937333"/>
      </p:ext>
    </p:extLst>
  </p:cSld>
  <p:clrMapOvr>
    <a:masterClrMapping/>
  </p:clrMapOvr>
  <p:transition spd="slow" advClick="0" advTm="9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3"/>
          <p:cNvSpPr txBox="1">
            <a:spLocks noChangeArrowheads="1"/>
          </p:cNvSpPr>
          <p:nvPr/>
        </p:nvSpPr>
        <p:spPr bwMode="auto">
          <a:xfrm>
            <a:off x="514350" y="2895600"/>
            <a:ext cx="9258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b="1">
                <a:solidFill>
                  <a:schemeClr val="bg1"/>
                </a:solidFill>
              </a:rPr>
              <a:t>What’s the word for the person who leads the orchestra?</a:t>
            </a:r>
          </a:p>
          <a:p>
            <a:pPr eaLnBrk="1" hangingPunct="1">
              <a:buFontTx/>
              <a:buNone/>
            </a:pPr>
            <a:endParaRPr lang="en-US" altLang="en-US" b="1">
              <a:solidFill>
                <a:schemeClr val="bg1"/>
              </a:solidFill>
            </a:endParaRPr>
          </a:p>
          <a:p>
            <a:pPr eaLnBrk="1" hangingPunct="1">
              <a:buFontTx/>
              <a:buNone/>
            </a:pPr>
            <a:r>
              <a:rPr lang="en-US" altLang="en-US" b="1">
                <a:solidFill>
                  <a:schemeClr val="bg1"/>
                </a:solidFill>
              </a:rPr>
              <a:t>And what’s the name of the stick he or she waves?</a:t>
            </a:r>
            <a:endParaRPr lang="en-US" altLang="en-US" dirty="0">
              <a:solidFill>
                <a:schemeClr val="bg1"/>
              </a:solidFill>
            </a:endParaRPr>
          </a:p>
        </p:txBody>
      </p:sp>
    </p:spTree>
    <p:extLst>
      <p:ext uri="{BB962C8B-B14F-4D97-AF65-F5344CB8AC3E}">
        <p14:creationId xmlns:p14="http://schemas.microsoft.com/office/powerpoint/2010/main" val="3391347765"/>
      </p:ext>
    </p:extLst>
  </p:cSld>
  <p:clrMapOvr>
    <a:masterClrMapping/>
  </p:clrMapOvr>
  <mc:AlternateContent xmlns:mc="http://schemas.openxmlformats.org/markup-compatibility/2006" xmlns:p14="http://schemas.microsoft.com/office/powerpoint/2010/main">
    <mc:Choice Requires="p14">
      <p:transition spd="slow" p14:dur="1600" advClick="0" advTm="12000">
        <p14:prism isInverted="1"/>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out)">
                                      <p:cBhvr>
                                        <p:cTn id="7" dur="1000"/>
                                        <p:tgtEl>
                                          <p:spTgt spid="5">
                                            <p:txEl>
                                              <p:pRg st="0" end="0"/>
                                            </p:txEl>
                                          </p:spTgt>
                                        </p:tgtEl>
                                      </p:cBhvr>
                                    </p:animEffect>
                                  </p:childTnLst>
                                </p:cTn>
                              </p:par>
                            </p:childTnLst>
                          </p:cTn>
                        </p:par>
                        <p:par>
                          <p:cTn id="8" fill="hold">
                            <p:stCondLst>
                              <p:cond delay="1000"/>
                            </p:stCondLst>
                            <p:childTnLst>
                              <p:par>
                                <p:cTn id="9" presetID="4" presetClass="entr" presetSubtype="32" fill="hold" nodeType="afterEffect">
                                  <p:stCondLst>
                                    <p:cond delay="200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ox(out)">
                                      <p:cBhvr>
                                        <p:cTn id="1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771525" y="2971800"/>
            <a:ext cx="4371975" cy="2590800"/>
          </a:xfrm>
        </p:spPr>
        <p:txBody>
          <a:bodyPr/>
          <a:lstStyle/>
          <a:p>
            <a:pPr eaLnBrk="1" hangingPunct="1">
              <a:buFontTx/>
              <a:buNone/>
            </a:pPr>
            <a:r>
              <a:rPr lang="en-US" altLang="en-US" b="1" dirty="0">
                <a:solidFill>
                  <a:schemeClr val="bg1"/>
                </a:solidFill>
              </a:rPr>
              <a:t>Jeff Luke, trumpet,</a:t>
            </a:r>
          </a:p>
          <a:p>
            <a:pPr eaLnBrk="1" hangingPunct="1">
              <a:buFontTx/>
              <a:buNone/>
            </a:pPr>
            <a:r>
              <a:rPr lang="en-US" altLang="en-US" b="1" dirty="0">
                <a:solidFill>
                  <a:schemeClr val="bg1"/>
                </a:solidFill>
              </a:rPr>
              <a:t>happy on stage at</a:t>
            </a:r>
          </a:p>
          <a:p>
            <a:pPr eaLnBrk="1" hangingPunct="1">
              <a:buFontTx/>
              <a:buNone/>
            </a:pPr>
            <a:r>
              <a:rPr lang="en-US" altLang="en-US" b="1" dirty="0">
                <a:solidFill>
                  <a:schemeClr val="bg1"/>
                </a:solidFill>
              </a:rPr>
              <a:t>the Deer Valley</a:t>
            </a:r>
          </a:p>
          <a:p>
            <a:pPr eaLnBrk="1" hangingPunct="1">
              <a:buFontTx/>
              <a:buNone/>
            </a:pPr>
            <a:r>
              <a:rPr lang="en-US" altLang="en-US" b="1" dirty="0">
                <a:solidFill>
                  <a:schemeClr val="bg1"/>
                </a:solidFill>
              </a:rPr>
              <a:t>Music Festival.</a:t>
            </a:r>
          </a:p>
        </p:txBody>
      </p:sp>
      <p:pic>
        <p:nvPicPr>
          <p:cNvPr id="47107" name="Picture 5" descr="_DSC56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9871">
            <a:off x="6194585" y="2842665"/>
            <a:ext cx="2503391" cy="3351515"/>
          </a:xfrm>
          <a:prstGeom prst="rect">
            <a:avLst/>
          </a:prstGeom>
          <a:noFill/>
          <a:ln w="12700">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8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5372100" y="3048000"/>
            <a:ext cx="4629150" cy="2667000"/>
          </a:xfrm>
        </p:spPr>
        <p:txBody>
          <a:bodyPr/>
          <a:lstStyle/>
          <a:p>
            <a:pPr eaLnBrk="1" hangingPunct="1">
              <a:buFontTx/>
              <a:buNone/>
            </a:pPr>
            <a:r>
              <a:rPr lang="en-US" altLang="en-US" b="1" dirty="0">
                <a:solidFill>
                  <a:schemeClr val="bg1"/>
                </a:solidFill>
              </a:rPr>
              <a:t>Jeff Luke off stage. </a:t>
            </a:r>
          </a:p>
          <a:p>
            <a:pPr eaLnBrk="1" hangingPunct="1">
              <a:buFontTx/>
              <a:buNone/>
            </a:pPr>
            <a:r>
              <a:rPr lang="en-US" altLang="en-US" b="1" dirty="0">
                <a:solidFill>
                  <a:schemeClr val="bg1"/>
                </a:solidFill>
              </a:rPr>
              <a:t>He seems equally</a:t>
            </a:r>
          </a:p>
          <a:p>
            <a:pPr eaLnBrk="1" hangingPunct="1">
              <a:buFontTx/>
              <a:buNone/>
            </a:pPr>
            <a:r>
              <a:rPr lang="en-US" altLang="en-US" b="1" dirty="0">
                <a:solidFill>
                  <a:schemeClr val="bg1"/>
                </a:solidFill>
              </a:rPr>
              <a:t>happy both places!</a:t>
            </a:r>
          </a:p>
        </p:txBody>
      </p:sp>
      <p:pic>
        <p:nvPicPr>
          <p:cNvPr id="48131" name="Picture 4" descr="Jeff Luke and Ice Cr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2510">
            <a:off x="833621" y="2947419"/>
            <a:ext cx="4268391" cy="2846388"/>
          </a:xfrm>
          <a:prstGeom prst="rect">
            <a:avLst/>
          </a:prstGeom>
          <a:noFill/>
          <a:ln w="1270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8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C012FB-807E-4B38-B7A3-5B1A7FF6C7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815">
            <a:off x="6848701" y="2493426"/>
            <a:ext cx="2065888" cy="3674525"/>
          </a:xfrm>
          <a:prstGeom prst="rect">
            <a:avLst/>
          </a:prstGeom>
          <a:ln w="38100" cap="sq">
            <a:solidFill>
              <a:srgbClr val="0198D7"/>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25A96B1-4549-4A97-AD73-7AD7FDC7AFBB}"/>
              </a:ext>
            </a:extLst>
          </p:cNvPr>
          <p:cNvSpPr txBox="1"/>
          <p:nvPr/>
        </p:nvSpPr>
        <p:spPr>
          <a:xfrm>
            <a:off x="210900" y="3415683"/>
            <a:ext cx="6261000" cy="2554545"/>
          </a:xfrm>
          <a:prstGeom prst="rect">
            <a:avLst/>
          </a:prstGeom>
          <a:noFill/>
        </p:spPr>
        <p:txBody>
          <a:bodyPr wrap="square" rtlCol="0">
            <a:spAutoFit/>
          </a:bodyPr>
          <a:lstStyle/>
          <a:p>
            <a:r>
              <a:rPr lang="en-US" sz="2800" b="1" dirty="0">
                <a:solidFill>
                  <a:schemeClr val="bg1"/>
                </a:solidFill>
                <a:latin typeface="+mn-lt"/>
                <a:cs typeface="Futura Medium" panose="020B0602020204020303" pitchFamily="34" charset="-79"/>
              </a:rPr>
              <a:t>Mark Davidson plays trombone. Here he is cycling in a race in Colorado. He rode 120 miles! That’s from here in Abravanel Hall to Park City to Provo and back to the Hall. </a:t>
            </a:r>
          </a:p>
          <a:p>
            <a:endParaRPr lang="en-US" sz="2000" dirty="0">
              <a:solidFill>
                <a:schemeClr val="accent6">
                  <a:lumMod val="75000"/>
                </a:schemeClr>
              </a:solidFill>
              <a:latin typeface="Avenir Roman" panose="02000503020000020003" pitchFamily="2" charset="0"/>
              <a:cs typeface="Futura Medium" panose="020B0602020204020303" pitchFamily="34" charset="-79"/>
            </a:endParaRPr>
          </a:p>
        </p:txBody>
      </p:sp>
      <p:sp>
        <p:nvSpPr>
          <p:cNvPr id="7" name="TextBox 6">
            <a:extLst>
              <a:ext uri="{FF2B5EF4-FFF2-40B4-BE49-F238E27FC236}">
                <a16:creationId xmlns:a16="http://schemas.microsoft.com/office/drawing/2014/main" id="{3CE7BBD9-284D-4098-BEEC-81DD218B6160}"/>
              </a:ext>
            </a:extLst>
          </p:cNvPr>
          <p:cNvSpPr txBox="1"/>
          <p:nvPr/>
        </p:nvSpPr>
        <p:spPr>
          <a:xfrm>
            <a:off x="1491001" y="4787889"/>
            <a:ext cx="4648200" cy="400110"/>
          </a:xfrm>
          <a:prstGeom prst="rect">
            <a:avLst/>
          </a:prstGeom>
          <a:noFill/>
        </p:spPr>
        <p:txBody>
          <a:bodyPr wrap="square" rtlCol="0">
            <a:spAutoFit/>
          </a:bodyPr>
          <a:lstStyle/>
          <a:p>
            <a:endParaRPr lang="en-US" sz="2000" dirty="0">
              <a:solidFill>
                <a:srgbClr val="DA052C"/>
              </a:solidFill>
              <a:latin typeface="Avenir Roman" panose="02000503020000020003" pitchFamily="2" charset="0"/>
              <a:cs typeface="Futura Medium" panose="020B0602020204020303" pitchFamily="34" charset="-79"/>
            </a:endParaRPr>
          </a:p>
        </p:txBody>
      </p:sp>
    </p:spTree>
    <p:extLst>
      <p:ext uri="{BB962C8B-B14F-4D97-AF65-F5344CB8AC3E}">
        <p14:creationId xmlns:p14="http://schemas.microsoft.com/office/powerpoint/2010/main" val="2468908644"/>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15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4"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686300" y="3276599"/>
            <a:ext cx="5229225" cy="2209800"/>
          </a:xfrm>
        </p:spPr>
        <p:txBody>
          <a:bodyPr/>
          <a:lstStyle/>
          <a:p>
            <a:pPr eaLnBrk="1" hangingPunct="1">
              <a:lnSpc>
                <a:spcPct val="90000"/>
              </a:lnSpc>
              <a:buFontTx/>
              <a:buNone/>
            </a:pPr>
            <a:r>
              <a:rPr lang="en-US" altLang="en-US" b="1" dirty="0">
                <a:solidFill>
                  <a:schemeClr val="bg1"/>
                </a:solidFill>
              </a:rPr>
              <a:t>Bike racks backstage </a:t>
            </a:r>
          </a:p>
          <a:p>
            <a:pPr eaLnBrk="1" hangingPunct="1">
              <a:lnSpc>
                <a:spcPct val="90000"/>
              </a:lnSpc>
              <a:buFontTx/>
              <a:buNone/>
            </a:pPr>
            <a:r>
              <a:rPr lang="en-US" altLang="en-US" b="1" dirty="0">
                <a:solidFill>
                  <a:schemeClr val="bg1"/>
                </a:solidFill>
              </a:rPr>
              <a:t>at Abravanel Hall help </a:t>
            </a:r>
          </a:p>
          <a:p>
            <a:pPr eaLnBrk="1" hangingPunct="1">
              <a:lnSpc>
                <a:spcPct val="90000"/>
              </a:lnSpc>
              <a:buFontTx/>
              <a:buNone/>
            </a:pPr>
            <a:r>
              <a:rPr lang="en-US" altLang="en-US" b="1" dirty="0">
                <a:solidFill>
                  <a:schemeClr val="bg1"/>
                </a:solidFill>
              </a:rPr>
              <a:t>musicians ride to</a:t>
            </a:r>
          </a:p>
          <a:p>
            <a:pPr eaLnBrk="1" hangingPunct="1">
              <a:lnSpc>
                <a:spcPct val="90000"/>
              </a:lnSpc>
              <a:buFontTx/>
              <a:buNone/>
            </a:pPr>
            <a:r>
              <a:rPr lang="en-US" altLang="en-US" b="1" dirty="0">
                <a:solidFill>
                  <a:schemeClr val="bg1"/>
                </a:solidFill>
              </a:rPr>
              <a:t>work.</a:t>
            </a:r>
          </a:p>
        </p:txBody>
      </p:sp>
      <p:pic>
        <p:nvPicPr>
          <p:cNvPr id="51203" name="Picture 4" descr="P10307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70">
            <a:off x="1088021" y="2625384"/>
            <a:ext cx="2909783" cy="3446912"/>
          </a:xfrm>
          <a:prstGeom prst="rect">
            <a:avLst/>
          </a:prstGeom>
          <a:noFill/>
          <a:ln w="12700">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8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19087"/>
            <a:ext cx="9258300" cy="1143000"/>
          </a:xfrm>
        </p:spPr>
        <p:txBody>
          <a:bodyPr/>
          <a:lstStyle/>
          <a:p>
            <a:endParaRPr lang="en-US" dirty="0"/>
          </a:p>
        </p:txBody>
      </p:sp>
      <p:sp>
        <p:nvSpPr>
          <p:cNvPr id="6" name="Text Placeholder 3"/>
          <p:cNvSpPr>
            <a:spLocks noGrp="1"/>
          </p:cNvSpPr>
          <p:nvPr>
            <p:ph type="body" sz="half" idx="2"/>
          </p:nvPr>
        </p:nvSpPr>
        <p:spPr>
          <a:xfrm>
            <a:off x="6057900" y="3048000"/>
            <a:ext cx="3686174" cy="3251480"/>
          </a:xfrm>
        </p:spPr>
        <p:txBody>
          <a:bodyPr/>
          <a:lstStyle/>
          <a:p>
            <a:pPr marL="0" indent="0">
              <a:buNone/>
            </a:pPr>
            <a:r>
              <a:rPr lang="en-US" sz="3000" b="1" dirty="0">
                <a:solidFill>
                  <a:schemeClr val="bg1"/>
                </a:solidFill>
              </a:rPr>
              <a:t>Utah Symphony musicians play the Star Spangled Banner at a Utah Jazz game.</a:t>
            </a:r>
          </a:p>
        </p:txBody>
      </p:sp>
      <p:pic>
        <p:nvPicPr>
          <p:cNvPr id="8" name="Online Image Placeholder 7"/>
          <p:cNvPicPr>
            <a:picLocks noGrp="1" noChangeAspect="1"/>
          </p:cNvPicPr>
          <p:nvPr>
            <p:ph type="clipArt" sz="half" idx="1"/>
          </p:nvPr>
        </p:nvPicPr>
        <p:blipFill>
          <a:blip r:embed="rId2"/>
          <a:stretch>
            <a:fillRect/>
          </a:stretch>
        </p:blipFill>
        <p:spPr>
          <a:xfrm>
            <a:off x="647700" y="2895600"/>
            <a:ext cx="4807630" cy="3454961"/>
          </a:xfrm>
          <a:prstGeom prst="rect">
            <a:avLst/>
          </a:prstGeom>
          <a:ln w="12700">
            <a:solidFill>
              <a:schemeClr val="accent3">
                <a:lumMod val="50000"/>
              </a:schemeClr>
            </a:solidFill>
          </a:ln>
        </p:spPr>
      </p:pic>
    </p:spTree>
    <p:extLst>
      <p:ext uri="{BB962C8B-B14F-4D97-AF65-F5344CB8AC3E}">
        <p14:creationId xmlns:p14="http://schemas.microsoft.com/office/powerpoint/2010/main" val="1210420560"/>
      </p:ext>
    </p:extLst>
  </p:cSld>
  <p:clrMapOvr>
    <a:masterClrMapping/>
  </p:clrMapOvr>
  <p:transition spd="slow" advClick="0" advTm="10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514350" y="2781300"/>
            <a:ext cx="9258300" cy="3200400"/>
          </a:xfrm>
        </p:spPr>
        <p:txBody>
          <a:bodyPr/>
          <a:lstStyle/>
          <a:p>
            <a:pPr marL="0" indent="0" eaLnBrk="1" hangingPunct="1">
              <a:buFontTx/>
              <a:buNone/>
            </a:pPr>
            <a:r>
              <a:rPr lang="en-US" altLang="en-US" sz="2800" b="1" dirty="0">
                <a:solidFill>
                  <a:srgbClr val="FFCC00"/>
                </a:solidFill>
              </a:rPr>
              <a:t>Percussion</a:t>
            </a:r>
            <a:r>
              <a:rPr lang="en-US" altLang="en-US" sz="2800" b="1" dirty="0">
                <a:solidFill>
                  <a:schemeClr val="bg1"/>
                </a:solidFill>
              </a:rPr>
              <a:t> instruments must be struck or shaken to be played.  </a:t>
            </a:r>
          </a:p>
          <a:p>
            <a:pPr marL="0" indent="0" eaLnBrk="1" hangingPunct="1">
              <a:buFontTx/>
              <a:buNone/>
            </a:pPr>
            <a:endParaRPr lang="en-US" altLang="en-US" sz="2800" b="1" dirty="0">
              <a:solidFill>
                <a:schemeClr val="bg1"/>
              </a:solidFill>
            </a:endParaRPr>
          </a:p>
          <a:p>
            <a:pPr marL="0" indent="0" eaLnBrk="1" hangingPunct="1">
              <a:buFontTx/>
              <a:buNone/>
            </a:pPr>
            <a:r>
              <a:rPr lang="en-US" altLang="en-US" sz="2800" b="1" dirty="0">
                <a:solidFill>
                  <a:schemeClr val="bg1"/>
                </a:solidFill>
              </a:rPr>
              <a:t>Some of the percussion instruments you might hear include . . . </a:t>
            </a:r>
          </a:p>
        </p:txBody>
      </p:sp>
    </p:spTree>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amond(in)">
                                      <p:cBhvr>
                                        <p:cTn id="7" dur="2000"/>
                                        <p:tgtEl>
                                          <p:spTgt spid="15362">
                                            <p:txEl>
                                              <p:pRg st="0" end="0"/>
                                            </p:txEl>
                                          </p:spTgt>
                                        </p:tgtEl>
                                      </p:cBhvr>
                                    </p:animEffect>
                                  </p:childTnLst>
                                </p:cTn>
                              </p:par>
                            </p:childTnLst>
                          </p:cTn>
                        </p:par>
                        <p:par>
                          <p:cTn id="8" fill="hold" nodeType="afterGroup">
                            <p:stCondLst>
                              <p:cond delay="2000"/>
                            </p:stCondLst>
                            <p:childTnLst>
                              <p:par>
                                <p:cTn id="9" presetID="55" presetClass="entr" presetSubtype="0" fill="hold" nodeType="afterEffect">
                                  <p:stCondLst>
                                    <p:cond delay="0"/>
                                  </p:stCondLst>
                                  <p:childTnLst>
                                    <p:set>
                                      <p:cBhvr>
                                        <p:cTn id="10" dur="1" fill="hold">
                                          <p:stCondLst>
                                            <p:cond delay="0"/>
                                          </p:stCondLst>
                                        </p:cTn>
                                        <p:tgtEl>
                                          <p:spTgt spid="15362">
                                            <p:txEl>
                                              <p:pRg st="2" end="2"/>
                                            </p:txEl>
                                          </p:spTgt>
                                        </p:tgtEl>
                                        <p:attrNameLst>
                                          <p:attrName>style.visibility</p:attrName>
                                        </p:attrNameLst>
                                      </p:cBhvr>
                                      <p:to>
                                        <p:strVal val="visible"/>
                                      </p:to>
                                    </p:set>
                                    <p:anim calcmode="lin" valueType="num">
                                      <p:cBhvr>
                                        <p:cTn id="11" dur="1000" fill="hold"/>
                                        <p:tgtEl>
                                          <p:spTgt spid="15362">
                                            <p:txEl>
                                              <p:pRg st="2" end="2"/>
                                            </p:txEl>
                                          </p:spTgt>
                                        </p:tgtEl>
                                        <p:attrNameLst>
                                          <p:attrName>ppt_w</p:attrName>
                                        </p:attrNameLst>
                                      </p:cBhvr>
                                      <p:tavLst>
                                        <p:tav tm="0">
                                          <p:val>
                                            <p:strVal val="#ppt_w*0.70"/>
                                          </p:val>
                                        </p:tav>
                                        <p:tav tm="100000">
                                          <p:val>
                                            <p:strVal val="#ppt_w"/>
                                          </p:val>
                                        </p:tav>
                                      </p:tavLst>
                                    </p:anim>
                                    <p:anim calcmode="lin" valueType="num">
                                      <p:cBhvr>
                                        <p:cTn id="12" dur="1000" fill="hold"/>
                                        <p:tgtEl>
                                          <p:spTgt spid="15362">
                                            <p:txEl>
                                              <p:pRg st="2" end="2"/>
                                            </p:txEl>
                                          </p:spTgt>
                                        </p:tgtEl>
                                        <p:attrNameLst>
                                          <p:attrName>ppt_h</p:attrName>
                                        </p:attrNameLst>
                                      </p:cBhvr>
                                      <p:tavLst>
                                        <p:tav tm="0">
                                          <p:val>
                                            <p:strVal val="#ppt_h"/>
                                          </p:val>
                                        </p:tav>
                                        <p:tav tm="100000">
                                          <p:val>
                                            <p:strVal val="#ppt_h"/>
                                          </p:val>
                                        </p:tav>
                                      </p:tavLst>
                                    </p:anim>
                                    <p:animEffect transition="in" filter="fade">
                                      <p:cBhvr>
                                        <p:cTn id="13" dur="1000"/>
                                        <p:tgtEl>
                                          <p:spTgt spid="153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sz="quarter"/>
          </p:nvPr>
        </p:nvSpPr>
        <p:spPr>
          <a:xfrm>
            <a:off x="700747" y="1945424"/>
            <a:ext cx="9258300" cy="1143000"/>
          </a:xfrm>
        </p:spPr>
        <p:txBody>
          <a:bodyPr/>
          <a:lstStyle/>
          <a:p>
            <a:pPr eaLnBrk="1" hangingPunct="1"/>
            <a:r>
              <a:rPr lang="en-US" altLang="en-US" b="1" dirty="0">
                <a:solidFill>
                  <a:srgbClr val="FFCC00"/>
                </a:solidFill>
                <a:latin typeface="Arial Black" pitchFamily="34" charset="0"/>
              </a:rPr>
              <a:t>PERCUSSION</a:t>
            </a:r>
            <a:r>
              <a:rPr lang="en-US" altLang="en-US" b="1" dirty="0">
                <a:latin typeface="Arial Black" pitchFamily="34" charset="0"/>
              </a:rPr>
              <a:t> </a:t>
            </a:r>
          </a:p>
        </p:txBody>
      </p:sp>
      <p:sp>
        <p:nvSpPr>
          <p:cNvPr id="16391" name="Text Box 7"/>
          <p:cNvSpPr txBox="1">
            <a:spLocks noChangeArrowheads="1"/>
          </p:cNvSpPr>
          <p:nvPr/>
        </p:nvSpPr>
        <p:spPr bwMode="auto">
          <a:xfrm>
            <a:off x="517922" y="6077049"/>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TIMPANI</a:t>
            </a:r>
          </a:p>
        </p:txBody>
      </p:sp>
      <p:sp>
        <p:nvSpPr>
          <p:cNvPr id="16393" name="Text Box 9"/>
          <p:cNvSpPr txBox="1">
            <a:spLocks noChangeArrowheads="1"/>
          </p:cNvSpPr>
          <p:nvPr/>
        </p:nvSpPr>
        <p:spPr bwMode="auto">
          <a:xfrm>
            <a:off x="7606354" y="3235824"/>
            <a:ext cx="2571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cap="all" dirty="0">
                <a:solidFill>
                  <a:srgbClr val="FFCC00"/>
                </a:solidFill>
              </a:rPr>
              <a:t>Bass Drum</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456" y="3711842"/>
            <a:ext cx="1679546" cy="225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631" y="2755393"/>
            <a:ext cx="1352082" cy="756100"/>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1692" y="3538744"/>
            <a:ext cx="2143125" cy="461665"/>
          </a:xfrm>
          <a:prstGeom prst="rect">
            <a:avLst/>
          </a:prstGeom>
          <a:noFill/>
        </p:spPr>
        <p:txBody>
          <a:bodyPr wrap="square" rtlCol="0">
            <a:spAutoFit/>
          </a:bodyPr>
          <a:lstStyle/>
          <a:p>
            <a:r>
              <a:rPr lang="en-US" sz="2400" dirty="0">
                <a:solidFill>
                  <a:srgbClr val="FFC000"/>
                </a:solidFill>
              </a:rPr>
              <a:t>CYMBALS</a:t>
            </a:r>
          </a:p>
        </p:txBody>
      </p:sp>
      <p:sp>
        <p:nvSpPr>
          <p:cNvPr id="5" name="AutoShape 2" descr="Image result for gong"/>
          <p:cNvSpPr>
            <a:spLocks noChangeAspect="1" noChangeArrowheads="1"/>
          </p:cNvSpPr>
          <p:nvPr/>
        </p:nvSpPr>
        <p:spPr bwMode="auto">
          <a:xfrm>
            <a:off x="175022" y="-144463"/>
            <a:ext cx="3429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289" y="4476290"/>
            <a:ext cx="1810095" cy="1608973"/>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B245B64-0087-4A88-995F-FF04779EF803}"/>
              </a:ext>
            </a:extLst>
          </p:cNvPr>
          <p:cNvPicPr>
            <a:picLocks noChangeAspect="1"/>
          </p:cNvPicPr>
          <p:nvPr/>
        </p:nvPicPr>
        <p:blipFill>
          <a:blip r:embed="rId6"/>
          <a:stretch>
            <a:fillRect/>
          </a:stretch>
        </p:blipFill>
        <p:spPr>
          <a:xfrm>
            <a:off x="5364661" y="4838314"/>
            <a:ext cx="1810096" cy="1228452"/>
          </a:xfrm>
          <a:prstGeom prst="rect">
            <a:avLst/>
          </a:prstGeom>
          <a:ln w="38100">
            <a:solidFill>
              <a:srgbClr val="FFCC66"/>
            </a:solidFill>
          </a:ln>
        </p:spPr>
      </p:pic>
      <p:sp>
        <p:nvSpPr>
          <p:cNvPr id="18" name="Text Box 7">
            <a:extLst>
              <a:ext uri="{FF2B5EF4-FFF2-40B4-BE49-F238E27FC236}">
                <a16:creationId xmlns:a16="http://schemas.microsoft.com/office/drawing/2014/main" id="{DEB92640-8173-4800-8F98-40B4BBC7799F}"/>
              </a:ext>
            </a:extLst>
          </p:cNvPr>
          <p:cNvSpPr txBox="1">
            <a:spLocks noChangeArrowheads="1"/>
          </p:cNvSpPr>
          <p:nvPr/>
        </p:nvSpPr>
        <p:spPr bwMode="auto">
          <a:xfrm>
            <a:off x="5139446" y="6160595"/>
            <a:ext cx="22605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TAMBOURINE</a:t>
            </a:r>
          </a:p>
        </p:txBody>
      </p:sp>
      <p:pic>
        <p:nvPicPr>
          <p:cNvPr id="6" name="Picture 5">
            <a:extLst>
              <a:ext uri="{FF2B5EF4-FFF2-40B4-BE49-F238E27FC236}">
                <a16:creationId xmlns:a16="http://schemas.microsoft.com/office/drawing/2014/main" id="{B4A38EE3-4266-4439-955C-8B8917D07911}"/>
              </a:ext>
            </a:extLst>
          </p:cNvPr>
          <p:cNvPicPr>
            <a:picLocks noChangeAspect="1"/>
          </p:cNvPicPr>
          <p:nvPr/>
        </p:nvPicPr>
        <p:blipFill>
          <a:blip r:embed="rId7"/>
          <a:stretch>
            <a:fillRect/>
          </a:stretch>
        </p:blipFill>
        <p:spPr>
          <a:xfrm>
            <a:off x="3398124" y="3566775"/>
            <a:ext cx="1433165" cy="1518586"/>
          </a:xfrm>
          <a:prstGeom prst="rect">
            <a:avLst/>
          </a:prstGeom>
          <a:ln w="28575">
            <a:solidFill>
              <a:srgbClr val="FFCC66"/>
            </a:solidFill>
          </a:ln>
        </p:spPr>
      </p:pic>
      <p:sp>
        <p:nvSpPr>
          <p:cNvPr id="19" name="Text Box 7">
            <a:extLst>
              <a:ext uri="{FF2B5EF4-FFF2-40B4-BE49-F238E27FC236}">
                <a16:creationId xmlns:a16="http://schemas.microsoft.com/office/drawing/2014/main" id="{5206D714-E87B-4E32-A0D8-1DA6C1BD07C5}"/>
              </a:ext>
            </a:extLst>
          </p:cNvPr>
          <p:cNvSpPr txBox="1">
            <a:spLocks noChangeArrowheads="1"/>
          </p:cNvSpPr>
          <p:nvPr/>
        </p:nvSpPr>
        <p:spPr bwMode="auto">
          <a:xfrm>
            <a:off x="3051082" y="3086350"/>
            <a:ext cx="22605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TRIANGLE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6386"/>
                                        </p:tgtEl>
                                        <p:attrNameLst>
                                          <p:attrName>style.visibility</p:attrName>
                                        </p:attrNameLst>
                                      </p:cBhvr>
                                      <p:to>
                                        <p:strVal val="visible"/>
                                      </p:to>
                                    </p:set>
                                  </p:childTnLst>
                                </p:cTn>
                              </p:par>
                            </p:childTnLst>
                          </p:cTn>
                        </p:par>
                        <p:par>
                          <p:cTn id="7" fill="hold" nodeType="afterGroup">
                            <p:stCondLst>
                              <p:cond delay="750"/>
                            </p:stCondLst>
                            <p:childTnLst>
                              <p:par>
                                <p:cTn id="8" presetID="2" presetClass="entr" presetSubtype="12"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 calcmode="lin" valueType="num">
                                      <p:cBhvr additive="base">
                                        <p:cTn id="10" dur="1500" fill="hold"/>
                                        <p:tgtEl>
                                          <p:spTgt spid="4099"/>
                                        </p:tgtEl>
                                        <p:attrNameLst>
                                          <p:attrName>ppt_x</p:attrName>
                                        </p:attrNameLst>
                                      </p:cBhvr>
                                      <p:tavLst>
                                        <p:tav tm="0">
                                          <p:val>
                                            <p:strVal val="0-#ppt_w/2"/>
                                          </p:val>
                                        </p:tav>
                                        <p:tav tm="100000">
                                          <p:val>
                                            <p:strVal val="#ppt_x"/>
                                          </p:val>
                                        </p:tav>
                                      </p:tavLst>
                                    </p:anim>
                                    <p:anim calcmode="lin" valueType="num">
                                      <p:cBhvr additive="base">
                                        <p:cTn id="11" dur="1500" fill="hold"/>
                                        <p:tgtEl>
                                          <p:spTgt spid="4099"/>
                                        </p:tgtEl>
                                        <p:attrNameLst>
                                          <p:attrName>ppt_y</p:attrName>
                                        </p:attrNameLst>
                                      </p:cBhvr>
                                      <p:tavLst>
                                        <p:tav tm="0">
                                          <p:val>
                                            <p:strVal val="1+#ppt_h/2"/>
                                          </p:val>
                                        </p:tav>
                                        <p:tav tm="100000">
                                          <p:val>
                                            <p:strVal val="#ppt_y"/>
                                          </p:val>
                                        </p:tav>
                                      </p:tavLst>
                                    </p:anim>
                                  </p:childTnLst>
                                </p:cTn>
                              </p:par>
                            </p:childTnLst>
                          </p:cTn>
                        </p:par>
                        <p:par>
                          <p:cTn id="12" fill="hold">
                            <p:stCondLst>
                              <p:cond delay="2250"/>
                            </p:stCondLst>
                            <p:childTnLst>
                              <p:par>
                                <p:cTn id="13" presetID="2" presetClass="entr" presetSubtype="12" fill="hold" grpId="0" nodeType="after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additive="base">
                                        <p:cTn id="15" dur="1500" fill="hold"/>
                                        <p:tgtEl>
                                          <p:spTgt spid="16391"/>
                                        </p:tgtEl>
                                        <p:attrNameLst>
                                          <p:attrName>ppt_x</p:attrName>
                                        </p:attrNameLst>
                                      </p:cBhvr>
                                      <p:tavLst>
                                        <p:tav tm="0">
                                          <p:val>
                                            <p:strVal val="0-#ppt_w/2"/>
                                          </p:val>
                                        </p:tav>
                                        <p:tav tm="100000">
                                          <p:val>
                                            <p:strVal val="#ppt_x"/>
                                          </p:val>
                                        </p:tav>
                                      </p:tavLst>
                                    </p:anim>
                                    <p:anim calcmode="lin" valueType="num">
                                      <p:cBhvr additive="base">
                                        <p:cTn id="16" dur="1500" fill="hold"/>
                                        <p:tgtEl>
                                          <p:spTgt spid="16391"/>
                                        </p:tgtEl>
                                        <p:attrNameLst>
                                          <p:attrName>ppt_y</p:attrName>
                                        </p:attrNameLst>
                                      </p:cBhvr>
                                      <p:tavLst>
                                        <p:tav tm="0">
                                          <p:val>
                                            <p:strVal val="1+#ppt_h/2"/>
                                          </p:val>
                                        </p:tav>
                                        <p:tav tm="100000">
                                          <p:val>
                                            <p:strVal val="#ppt_y"/>
                                          </p:val>
                                        </p:tav>
                                      </p:tavLst>
                                    </p:anim>
                                  </p:childTnLst>
                                </p:cTn>
                              </p:par>
                            </p:childTnLst>
                          </p:cTn>
                        </p:par>
                        <p:par>
                          <p:cTn id="17" fill="hold">
                            <p:stCondLst>
                              <p:cond delay="3750"/>
                            </p:stCondLst>
                            <p:childTnLst>
                              <p:par>
                                <p:cTn id="18" presetID="2" presetClass="entr" presetSubtype="3"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1500" fill="hold"/>
                                        <p:tgtEl>
                                          <p:spTgt spid="3074"/>
                                        </p:tgtEl>
                                        <p:attrNameLst>
                                          <p:attrName>ppt_x</p:attrName>
                                        </p:attrNameLst>
                                      </p:cBhvr>
                                      <p:tavLst>
                                        <p:tav tm="0">
                                          <p:val>
                                            <p:strVal val="1+#ppt_w/2"/>
                                          </p:val>
                                        </p:tav>
                                        <p:tav tm="100000">
                                          <p:val>
                                            <p:strVal val="#ppt_x"/>
                                          </p:val>
                                        </p:tav>
                                      </p:tavLst>
                                    </p:anim>
                                    <p:anim calcmode="lin" valueType="num">
                                      <p:cBhvr additive="base">
                                        <p:cTn id="21" dur="1500" fill="hold"/>
                                        <p:tgtEl>
                                          <p:spTgt spid="3074"/>
                                        </p:tgtEl>
                                        <p:attrNameLst>
                                          <p:attrName>ppt_y</p:attrName>
                                        </p:attrNameLst>
                                      </p:cBhvr>
                                      <p:tavLst>
                                        <p:tav tm="0">
                                          <p:val>
                                            <p:strVal val="0-#ppt_h/2"/>
                                          </p:val>
                                        </p:tav>
                                        <p:tav tm="100000">
                                          <p:val>
                                            <p:strVal val="#ppt_y"/>
                                          </p:val>
                                        </p:tav>
                                      </p:tavLst>
                                    </p:anim>
                                  </p:childTnLst>
                                </p:cTn>
                              </p:par>
                            </p:childTnLst>
                          </p:cTn>
                        </p:par>
                        <p:par>
                          <p:cTn id="22" fill="hold">
                            <p:stCondLst>
                              <p:cond delay="5250"/>
                            </p:stCondLst>
                            <p:childTnLst>
                              <p:par>
                                <p:cTn id="23" presetID="2" presetClass="entr" presetSubtype="3" fill="hold" grpId="0" nodeType="afterEffect">
                                  <p:stCondLst>
                                    <p:cond delay="0"/>
                                  </p:stCondLst>
                                  <p:childTnLst>
                                    <p:set>
                                      <p:cBhvr>
                                        <p:cTn id="24" dur="1" fill="hold">
                                          <p:stCondLst>
                                            <p:cond delay="0"/>
                                          </p:stCondLst>
                                        </p:cTn>
                                        <p:tgtEl>
                                          <p:spTgt spid="16393"/>
                                        </p:tgtEl>
                                        <p:attrNameLst>
                                          <p:attrName>style.visibility</p:attrName>
                                        </p:attrNameLst>
                                      </p:cBhvr>
                                      <p:to>
                                        <p:strVal val="visible"/>
                                      </p:to>
                                    </p:set>
                                    <p:anim calcmode="lin" valueType="num">
                                      <p:cBhvr additive="base">
                                        <p:cTn id="25" dur="1500" fill="hold"/>
                                        <p:tgtEl>
                                          <p:spTgt spid="16393"/>
                                        </p:tgtEl>
                                        <p:attrNameLst>
                                          <p:attrName>ppt_x</p:attrName>
                                        </p:attrNameLst>
                                      </p:cBhvr>
                                      <p:tavLst>
                                        <p:tav tm="0">
                                          <p:val>
                                            <p:strVal val="1+#ppt_w/2"/>
                                          </p:val>
                                        </p:tav>
                                        <p:tav tm="100000">
                                          <p:val>
                                            <p:strVal val="#ppt_x"/>
                                          </p:val>
                                        </p:tav>
                                      </p:tavLst>
                                    </p:anim>
                                    <p:anim calcmode="lin" valueType="num">
                                      <p:cBhvr additive="base">
                                        <p:cTn id="26" dur="1500" fill="hold"/>
                                        <p:tgtEl>
                                          <p:spTgt spid="16393"/>
                                        </p:tgtEl>
                                        <p:attrNameLst>
                                          <p:attrName>ppt_y</p:attrName>
                                        </p:attrNameLst>
                                      </p:cBhvr>
                                      <p:tavLst>
                                        <p:tav tm="0">
                                          <p:val>
                                            <p:strVal val="0-#ppt_h/2"/>
                                          </p:val>
                                        </p:tav>
                                        <p:tav tm="100000">
                                          <p:val>
                                            <p:strVal val="#ppt_y"/>
                                          </p:val>
                                        </p:tav>
                                      </p:tavLst>
                                    </p:anim>
                                  </p:childTnLst>
                                </p:cTn>
                              </p:par>
                            </p:childTnLst>
                          </p:cTn>
                        </p:par>
                        <p:par>
                          <p:cTn id="27" fill="hold">
                            <p:stCondLst>
                              <p:cond delay="6750"/>
                            </p:stCondLst>
                            <p:childTnLst>
                              <p:par>
                                <p:cTn id="28" presetID="2" presetClass="entr" presetSubtype="9" fill="hold" nodeType="afterEffect">
                                  <p:stCondLst>
                                    <p:cond delay="0"/>
                                  </p:stCondLst>
                                  <p:childTnLst>
                                    <p:set>
                                      <p:cBhvr>
                                        <p:cTn id="29" dur="1" fill="hold">
                                          <p:stCondLst>
                                            <p:cond delay="0"/>
                                          </p:stCondLst>
                                        </p:cTn>
                                        <p:tgtEl>
                                          <p:spTgt spid="3075"/>
                                        </p:tgtEl>
                                        <p:attrNameLst>
                                          <p:attrName>style.visibility</p:attrName>
                                        </p:attrNameLst>
                                      </p:cBhvr>
                                      <p:to>
                                        <p:strVal val="visible"/>
                                      </p:to>
                                    </p:set>
                                    <p:anim calcmode="lin" valueType="num">
                                      <p:cBhvr additive="base">
                                        <p:cTn id="30" dur="1500" fill="hold"/>
                                        <p:tgtEl>
                                          <p:spTgt spid="3075"/>
                                        </p:tgtEl>
                                        <p:attrNameLst>
                                          <p:attrName>ppt_x</p:attrName>
                                        </p:attrNameLst>
                                      </p:cBhvr>
                                      <p:tavLst>
                                        <p:tav tm="0">
                                          <p:val>
                                            <p:strVal val="0-#ppt_w/2"/>
                                          </p:val>
                                        </p:tav>
                                        <p:tav tm="100000">
                                          <p:val>
                                            <p:strVal val="#ppt_x"/>
                                          </p:val>
                                        </p:tav>
                                      </p:tavLst>
                                    </p:anim>
                                    <p:anim calcmode="lin" valueType="num">
                                      <p:cBhvr additive="base">
                                        <p:cTn id="31" dur="1500" fill="hold"/>
                                        <p:tgtEl>
                                          <p:spTgt spid="3075"/>
                                        </p:tgtEl>
                                        <p:attrNameLst>
                                          <p:attrName>ppt_y</p:attrName>
                                        </p:attrNameLst>
                                      </p:cBhvr>
                                      <p:tavLst>
                                        <p:tav tm="0">
                                          <p:val>
                                            <p:strVal val="0-#ppt_h/2"/>
                                          </p:val>
                                        </p:tav>
                                        <p:tav tm="100000">
                                          <p:val>
                                            <p:strVal val="#ppt_y"/>
                                          </p:val>
                                        </p:tav>
                                      </p:tavLst>
                                    </p:anim>
                                  </p:childTnLst>
                                </p:cTn>
                              </p:par>
                            </p:childTnLst>
                          </p:cTn>
                        </p:par>
                        <p:par>
                          <p:cTn id="32" fill="hold">
                            <p:stCondLst>
                              <p:cond delay="8250"/>
                            </p:stCondLst>
                            <p:childTnLst>
                              <p:par>
                                <p:cTn id="33" presetID="2" presetClass="entr" presetSubtype="9"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0-#ppt_w/2"/>
                                          </p:val>
                                        </p:tav>
                                        <p:tav tm="100000">
                                          <p:val>
                                            <p:strVal val="#ppt_x"/>
                                          </p:val>
                                        </p:tav>
                                      </p:tavLst>
                                    </p:anim>
                                    <p:anim calcmode="lin" valueType="num">
                                      <p:cBhvr additive="base">
                                        <p:cTn id="36" dur="1500" fill="hold"/>
                                        <p:tgtEl>
                                          <p:spTgt spid="3"/>
                                        </p:tgtEl>
                                        <p:attrNameLst>
                                          <p:attrName>ppt_y</p:attrName>
                                        </p:attrNameLst>
                                      </p:cBhvr>
                                      <p:tavLst>
                                        <p:tav tm="0">
                                          <p:val>
                                            <p:strVal val="0-#ppt_h/2"/>
                                          </p:val>
                                        </p:tav>
                                        <p:tav tm="100000">
                                          <p:val>
                                            <p:strVal val="#ppt_y"/>
                                          </p:val>
                                        </p:tav>
                                      </p:tavLst>
                                    </p:anim>
                                  </p:childTnLst>
                                </p:cTn>
                              </p:par>
                            </p:childTnLst>
                          </p:cTn>
                        </p:par>
                        <p:par>
                          <p:cTn id="37" fill="hold">
                            <p:stCondLst>
                              <p:cond delay="9750"/>
                            </p:stCondLst>
                            <p:childTnLst>
                              <p:par>
                                <p:cTn id="38" presetID="2" presetClass="entr" presetSubtype="4"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1500" fill="hold"/>
                                        <p:tgtEl>
                                          <p:spTgt spid="4"/>
                                        </p:tgtEl>
                                        <p:attrNameLst>
                                          <p:attrName>ppt_x</p:attrName>
                                        </p:attrNameLst>
                                      </p:cBhvr>
                                      <p:tavLst>
                                        <p:tav tm="0">
                                          <p:val>
                                            <p:strVal val="#ppt_x"/>
                                          </p:val>
                                        </p:tav>
                                        <p:tav tm="100000">
                                          <p:val>
                                            <p:strVal val="#ppt_x"/>
                                          </p:val>
                                        </p:tav>
                                      </p:tavLst>
                                    </p:anim>
                                    <p:anim calcmode="lin" valueType="num">
                                      <p:cBhvr additive="base">
                                        <p:cTn id="41" dur="1500" fill="hold"/>
                                        <p:tgtEl>
                                          <p:spTgt spid="4"/>
                                        </p:tgtEl>
                                        <p:attrNameLst>
                                          <p:attrName>ppt_y</p:attrName>
                                        </p:attrNameLst>
                                      </p:cBhvr>
                                      <p:tavLst>
                                        <p:tav tm="0">
                                          <p:val>
                                            <p:strVal val="1+#ppt_h/2"/>
                                          </p:val>
                                        </p:tav>
                                        <p:tav tm="100000">
                                          <p:val>
                                            <p:strVal val="#ppt_y"/>
                                          </p:val>
                                        </p:tav>
                                      </p:tavLst>
                                    </p:anim>
                                  </p:childTnLst>
                                </p:cTn>
                              </p:par>
                            </p:childTnLst>
                          </p:cTn>
                        </p:par>
                        <p:par>
                          <p:cTn id="42" fill="hold">
                            <p:stCondLst>
                              <p:cond delay="11250"/>
                            </p:stCondLst>
                            <p:childTnLst>
                              <p:par>
                                <p:cTn id="43" presetID="2" presetClass="entr" presetSubtype="4"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500" fill="hold"/>
                                        <p:tgtEl>
                                          <p:spTgt spid="18"/>
                                        </p:tgtEl>
                                        <p:attrNameLst>
                                          <p:attrName>ppt_x</p:attrName>
                                        </p:attrNameLst>
                                      </p:cBhvr>
                                      <p:tavLst>
                                        <p:tav tm="0">
                                          <p:val>
                                            <p:strVal val="#ppt_x"/>
                                          </p:val>
                                        </p:tav>
                                        <p:tav tm="100000">
                                          <p:val>
                                            <p:strVal val="#ppt_x"/>
                                          </p:val>
                                        </p:tav>
                                      </p:tavLst>
                                    </p:anim>
                                    <p:anim calcmode="lin" valueType="num">
                                      <p:cBhvr additive="base">
                                        <p:cTn id="46" dur="1500" fill="hold"/>
                                        <p:tgtEl>
                                          <p:spTgt spid="18"/>
                                        </p:tgtEl>
                                        <p:attrNameLst>
                                          <p:attrName>ppt_y</p:attrName>
                                        </p:attrNameLst>
                                      </p:cBhvr>
                                      <p:tavLst>
                                        <p:tav tm="0">
                                          <p:val>
                                            <p:strVal val="1+#ppt_h/2"/>
                                          </p:val>
                                        </p:tav>
                                        <p:tav tm="100000">
                                          <p:val>
                                            <p:strVal val="#ppt_y"/>
                                          </p:val>
                                        </p:tav>
                                      </p:tavLst>
                                    </p:anim>
                                  </p:childTnLst>
                                </p:cTn>
                              </p:par>
                            </p:childTnLst>
                          </p:cTn>
                        </p:par>
                        <p:par>
                          <p:cTn id="47" fill="hold">
                            <p:stCondLst>
                              <p:cond delay="12750"/>
                            </p:stCondLst>
                            <p:childTnLst>
                              <p:par>
                                <p:cTn id="48" presetID="2" presetClass="entr" presetSubtype="1"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1500" fill="hold"/>
                                        <p:tgtEl>
                                          <p:spTgt spid="6"/>
                                        </p:tgtEl>
                                        <p:attrNameLst>
                                          <p:attrName>ppt_x</p:attrName>
                                        </p:attrNameLst>
                                      </p:cBhvr>
                                      <p:tavLst>
                                        <p:tav tm="0">
                                          <p:val>
                                            <p:strVal val="#ppt_x"/>
                                          </p:val>
                                        </p:tav>
                                        <p:tav tm="100000">
                                          <p:val>
                                            <p:strVal val="#ppt_x"/>
                                          </p:val>
                                        </p:tav>
                                      </p:tavLst>
                                    </p:anim>
                                    <p:anim calcmode="lin" valueType="num">
                                      <p:cBhvr additive="base">
                                        <p:cTn id="51" dur="1500" fill="hold"/>
                                        <p:tgtEl>
                                          <p:spTgt spid="6"/>
                                        </p:tgtEl>
                                        <p:attrNameLst>
                                          <p:attrName>ppt_y</p:attrName>
                                        </p:attrNameLst>
                                      </p:cBhvr>
                                      <p:tavLst>
                                        <p:tav tm="0">
                                          <p:val>
                                            <p:strVal val="0-#ppt_h/2"/>
                                          </p:val>
                                        </p:tav>
                                        <p:tav tm="100000">
                                          <p:val>
                                            <p:strVal val="#ppt_y"/>
                                          </p:val>
                                        </p:tav>
                                      </p:tavLst>
                                    </p:anim>
                                  </p:childTnLst>
                                </p:cTn>
                              </p:par>
                            </p:childTnLst>
                          </p:cTn>
                        </p:par>
                        <p:par>
                          <p:cTn id="52" fill="hold">
                            <p:stCondLst>
                              <p:cond delay="14250"/>
                            </p:stCondLst>
                            <p:childTnLst>
                              <p:par>
                                <p:cTn id="53" presetID="7" presetClass="entr" presetSubtype="1"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1500" fill="hold"/>
                                        <p:tgtEl>
                                          <p:spTgt spid="19"/>
                                        </p:tgtEl>
                                        <p:attrNameLst>
                                          <p:attrName>ppt_x</p:attrName>
                                        </p:attrNameLst>
                                      </p:cBhvr>
                                      <p:tavLst>
                                        <p:tav tm="0">
                                          <p:val>
                                            <p:strVal val="#ppt_x"/>
                                          </p:val>
                                        </p:tav>
                                        <p:tav tm="100000">
                                          <p:val>
                                            <p:strVal val="#ppt_x"/>
                                          </p:val>
                                        </p:tav>
                                      </p:tavLst>
                                    </p:anim>
                                    <p:anim calcmode="lin" valueType="num">
                                      <p:cBhvr additive="base">
                                        <p:cTn id="56" dur="1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91" grpId="0"/>
      <p:bldP spid="16393" grpId="0"/>
      <p:bldP spid="3" grpId="0"/>
      <p:bldP spid="18" grpId="0"/>
      <p:bldP spid="1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0BF70-EBDF-2F45-951E-5F68201467BA}"/>
              </a:ext>
            </a:extLst>
          </p:cNvPr>
          <p:cNvPicPr>
            <a:picLocks noChangeAspect="1"/>
          </p:cNvPicPr>
          <p:nvPr/>
        </p:nvPicPr>
        <p:blipFill>
          <a:blip r:embed="rId2">
            <a:duotone>
              <a:schemeClr val="accent2">
                <a:shade val="45000"/>
                <a:satMod val="135000"/>
              </a:schemeClr>
              <a:prstClr val="white"/>
            </a:duotone>
          </a:blip>
          <a:stretch>
            <a:fillRect/>
          </a:stretch>
        </p:blipFill>
        <p:spPr>
          <a:xfrm>
            <a:off x="5035174" y="4629070"/>
            <a:ext cx="5143761" cy="2179924"/>
          </a:xfrm>
          <a:prstGeom prst="rect">
            <a:avLst/>
          </a:prstGeom>
        </p:spPr>
      </p:pic>
      <p:sp>
        <p:nvSpPr>
          <p:cNvPr id="7" name="TextBox 6">
            <a:extLst>
              <a:ext uri="{FF2B5EF4-FFF2-40B4-BE49-F238E27FC236}">
                <a16:creationId xmlns:a16="http://schemas.microsoft.com/office/drawing/2014/main" id="{C217AF4D-4D46-7C4B-B65B-DF5666162BFE}"/>
              </a:ext>
            </a:extLst>
          </p:cNvPr>
          <p:cNvSpPr txBox="1"/>
          <p:nvPr/>
        </p:nvSpPr>
        <p:spPr>
          <a:xfrm>
            <a:off x="24409" y="3158569"/>
            <a:ext cx="5194699" cy="1077218"/>
          </a:xfrm>
          <a:prstGeom prst="rect">
            <a:avLst/>
          </a:prstGeom>
          <a:noFill/>
        </p:spPr>
        <p:txBody>
          <a:bodyPr wrap="square" rtlCol="0">
            <a:spAutoFit/>
          </a:bodyPr>
          <a:lstStyle/>
          <a:p>
            <a:pPr algn="ctr"/>
            <a:r>
              <a:rPr lang="en-US" sz="3200" dirty="0">
                <a:solidFill>
                  <a:schemeClr val="tx1">
                    <a:lumMod val="85000"/>
                  </a:schemeClr>
                </a:solidFill>
                <a:latin typeface="+mn-lt"/>
                <a:cs typeface="Futura Medium" panose="020B0602020204020303" pitchFamily="34" charset="-79"/>
              </a:rPr>
              <a:t>What is a mountain’s favorite kind of music?</a:t>
            </a:r>
          </a:p>
        </p:txBody>
      </p:sp>
      <p:sp>
        <p:nvSpPr>
          <p:cNvPr id="8" name="TextBox 7">
            <a:extLst>
              <a:ext uri="{FF2B5EF4-FFF2-40B4-BE49-F238E27FC236}">
                <a16:creationId xmlns:a16="http://schemas.microsoft.com/office/drawing/2014/main" id="{54390B56-3EEB-0646-8AB8-8609E1D5108D}"/>
              </a:ext>
            </a:extLst>
          </p:cNvPr>
          <p:cNvSpPr txBox="1"/>
          <p:nvPr/>
        </p:nvSpPr>
        <p:spPr>
          <a:xfrm rot="21027482">
            <a:off x="3178951" y="4436601"/>
            <a:ext cx="4301754" cy="830997"/>
          </a:xfrm>
          <a:prstGeom prst="rect">
            <a:avLst/>
          </a:prstGeom>
          <a:noFill/>
        </p:spPr>
        <p:txBody>
          <a:bodyPr wrap="square" rtlCol="0">
            <a:spAutoFit/>
          </a:bodyPr>
          <a:lstStyle/>
          <a:p>
            <a:r>
              <a:rPr lang="en-US" sz="4800" b="1" dirty="0">
                <a:solidFill>
                  <a:schemeClr val="tx1">
                    <a:lumMod val="85000"/>
                  </a:schemeClr>
                </a:solidFill>
                <a:latin typeface="+mn-lt"/>
                <a:cs typeface="Futura Medium" panose="020B0602020204020303" pitchFamily="34" charset="-79"/>
              </a:rPr>
              <a:t>ROCK</a:t>
            </a:r>
            <a:r>
              <a:rPr lang="en-US" sz="4800" dirty="0">
                <a:solidFill>
                  <a:schemeClr val="tx1">
                    <a:lumMod val="85000"/>
                  </a:schemeClr>
                </a:solidFill>
                <a:latin typeface="+mn-lt"/>
                <a:cs typeface="Futura Medium" panose="020B0602020204020303" pitchFamily="34" charset="-79"/>
              </a:rPr>
              <a:t> music !</a:t>
            </a:r>
          </a:p>
        </p:txBody>
      </p:sp>
      <p:pic>
        <p:nvPicPr>
          <p:cNvPr id="9" name="Picture 8">
            <a:extLst>
              <a:ext uri="{FF2B5EF4-FFF2-40B4-BE49-F238E27FC236}">
                <a16:creationId xmlns:a16="http://schemas.microsoft.com/office/drawing/2014/main" id="{49FB7846-F53D-304F-806C-31ABD6F7CAB1}"/>
              </a:ext>
            </a:extLst>
          </p:cNvPr>
          <p:cNvPicPr>
            <a:picLocks noChangeAspect="1"/>
          </p:cNvPicPr>
          <p:nvPr/>
        </p:nvPicPr>
        <p:blipFill>
          <a:blip r:embed="rId3"/>
          <a:stretch>
            <a:fillRect/>
          </a:stretch>
        </p:blipFill>
        <p:spPr>
          <a:xfrm rot="20707425">
            <a:off x="1999509" y="4468074"/>
            <a:ext cx="1244497" cy="1583106"/>
          </a:xfrm>
          <a:prstGeom prst="rect">
            <a:avLst/>
          </a:prstGeom>
        </p:spPr>
      </p:pic>
    </p:spTree>
    <p:extLst>
      <p:ext uri="{BB962C8B-B14F-4D97-AF65-F5344CB8AC3E}">
        <p14:creationId xmlns:p14="http://schemas.microsoft.com/office/powerpoint/2010/main" val="6711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5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5000"/>
                                  </p:stCondLst>
                                  <p:iterate type="wd">
                                    <p:tmPct val="0"/>
                                  </p:iterate>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170AC8A-2AE2-144C-B9A6-F9BB32DD027B}"/>
              </a:ext>
            </a:extLst>
          </p:cNvPr>
          <p:cNvSpPr txBox="1">
            <a:spLocks/>
          </p:cNvSpPr>
          <p:nvPr/>
        </p:nvSpPr>
        <p:spPr>
          <a:xfrm>
            <a:off x="2528229" y="3242985"/>
            <a:ext cx="5230540" cy="2862227"/>
          </a:xfrm>
          <a:prstGeom prst="rect">
            <a:avLst/>
          </a:prstGeom>
        </p:spPr>
        <p:txBody>
          <a:bodyPr vert="horz" lIns="77153" tIns="38576" rIns="77153" bIns="38576"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363" b="0" i="0" u="none" strike="noStrike" kern="1200" cap="none" spc="0" normalizeH="0" baseline="0" noProof="0" dirty="0">
                <a:ln>
                  <a:noFill/>
                </a:ln>
                <a:solidFill>
                  <a:prstClr val="white"/>
                </a:solidFill>
                <a:effectLst/>
                <a:uLnTx/>
                <a:uFillTx/>
                <a:latin typeface="Avenir Black" panose="02000503020000020003"/>
                <a:ea typeface="+mn-ea"/>
                <a:cs typeface="Futura Medium" panose="020B0602020204020303"/>
              </a:rPr>
              <a:t>Today’s concert was made possible by the financial support of many donors, including generous funding from the Professional Outreach Programs in the Schools (POPS), appropriated by the Utah State Legislature through the Utah State Board of Education, as well as The Elizabeth Brown Dee Fund for Music in the Schools.</a:t>
            </a:r>
          </a:p>
          <a:p>
            <a:pPr marL="0" marR="0" lvl="0" indent="0" algn="just"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363" b="0" i="0" u="none" strike="noStrike" kern="1200" cap="none" spc="0" normalizeH="0" baseline="0" noProof="0" dirty="0">
                <a:ln>
                  <a:noFill/>
                </a:ln>
                <a:solidFill>
                  <a:srgbClr val="D16349">
                    <a:lumMod val="50000"/>
                  </a:srgbClr>
                </a:solidFill>
                <a:effectLst/>
                <a:uLnTx/>
                <a:uFillTx/>
                <a:latin typeface="Avenir Black" panose="02000503020000020003"/>
                <a:ea typeface="+mn-ea"/>
                <a:cs typeface="Calibri"/>
              </a:rPr>
              <a:t>			</a:t>
            </a:r>
          </a:p>
        </p:txBody>
      </p:sp>
      <p:pic>
        <p:nvPicPr>
          <p:cNvPr id="7" name="Picture 2" descr="Q:\Education\2014-15\Logos\POPS Logos\POPS Logo FINAL b&amp;w.jpg">
            <a:extLst>
              <a:ext uri="{FF2B5EF4-FFF2-40B4-BE49-F238E27FC236}">
                <a16:creationId xmlns:a16="http://schemas.microsoft.com/office/drawing/2014/main" id="{3FE9D082-2BCA-5F4B-A23B-EB556640EE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928" y="3410081"/>
            <a:ext cx="878779" cy="10010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51D1E6-E143-2749-A5E2-5767E02EA5EB}"/>
              </a:ext>
            </a:extLst>
          </p:cNvPr>
          <p:cNvPicPr>
            <a:picLocks noChangeAspect="1"/>
          </p:cNvPicPr>
          <p:nvPr/>
        </p:nvPicPr>
        <p:blipFill>
          <a:blip r:embed="rId4"/>
          <a:stretch>
            <a:fillRect/>
          </a:stretch>
        </p:blipFill>
        <p:spPr>
          <a:xfrm>
            <a:off x="289492" y="4414046"/>
            <a:ext cx="2073151" cy="730626"/>
          </a:xfrm>
          <a:prstGeom prst="rect">
            <a:avLst/>
          </a:prstGeom>
        </p:spPr>
      </p:pic>
      <p:pic>
        <p:nvPicPr>
          <p:cNvPr id="8" name="Picture 2">
            <a:extLst>
              <a:ext uri="{FF2B5EF4-FFF2-40B4-BE49-F238E27FC236}">
                <a16:creationId xmlns:a16="http://schemas.microsoft.com/office/drawing/2014/main" id="{0685789B-9007-5341-A2C6-89C02F4BB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6021" y="3338628"/>
            <a:ext cx="879049" cy="8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B18EA3B2-94FA-784D-8120-973941536282}"/>
              </a:ext>
            </a:extLst>
          </p:cNvPr>
          <p:cNvSpPr txBox="1"/>
          <p:nvPr/>
        </p:nvSpPr>
        <p:spPr>
          <a:xfrm>
            <a:off x="8780707" y="3495104"/>
            <a:ext cx="132857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rPr>
              <a:t>THE ELIZABETH BROWN DEE FUND FOR MUSIC IN THE SCHOOLS</a:t>
            </a:r>
          </a:p>
        </p:txBody>
      </p:sp>
      <p:pic>
        <p:nvPicPr>
          <p:cNvPr id="3" name="Picture 2">
            <a:extLst>
              <a:ext uri="{FF2B5EF4-FFF2-40B4-BE49-F238E27FC236}">
                <a16:creationId xmlns:a16="http://schemas.microsoft.com/office/drawing/2014/main" id="{A04AFD05-4904-2944-B25D-D50CAB8C66E7}"/>
              </a:ext>
            </a:extLst>
          </p:cNvPr>
          <p:cNvPicPr>
            <a:picLocks noChangeAspect="1"/>
          </p:cNvPicPr>
          <p:nvPr/>
        </p:nvPicPr>
        <p:blipFill>
          <a:blip r:embed="rId6"/>
          <a:stretch>
            <a:fillRect/>
          </a:stretch>
        </p:blipFill>
        <p:spPr>
          <a:xfrm>
            <a:off x="7901928" y="4638689"/>
            <a:ext cx="2207356" cy="505983"/>
          </a:xfrm>
          <a:prstGeom prst="rect">
            <a:avLst/>
          </a:prstGeom>
        </p:spPr>
      </p:pic>
      <p:sp>
        <p:nvSpPr>
          <p:cNvPr id="11" name="TextBox 10">
            <a:extLst>
              <a:ext uri="{FF2B5EF4-FFF2-40B4-BE49-F238E27FC236}">
                <a16:creationId xmlns:a16="http://schemas.microsoft.com/office/drawing/2014/main" id="{4CAF17D5-7380-EA4D-A1E0-2B8C4C64CCD0}"/>
              </a:ext>
            </a:extLst>
          </p:cNvPr>
          <p:cNvSpPr txBox="1"/>
          <p:nvPr/>
        </p:nvSpPr>
        <p:spPr>
          <a:xfrm>
            <a:off x="7754439" y="5253083"/>
            <a:ext cx="247913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rPr>
              <a:t>The </a:t>
            </a:r>
            <a:r>
              <a:rPr kumimoji="0" lang="en-US" sz="1200" b="0" i="0" u="none" strike="noStrike" kern="1200" cap="small" spc="0" normalizeH="0" baseline="0" noProof="0" dirty="0" err="1">
                <a:ln>
                  <a:noFill/>
                </a:ln>
                <a:solidFill>
                  <a:srgbClr val="C5D1D7">
                    <a:lumMod val="90000"/>
                  </a:srgbClr>
                </a:solidFill>
                <a:effectLst/>
                <a:uLnTx/>
                <a:uFillTx/>
                <a:latin typeface="Avenir Black" panose="02000503020000020003"/>
                <a:ea typeface="+mn-ea"/>
                <a:cs typeface="Futura Medium" panose="020B0602020204020303" pitchFamily="34" charset="-79"/>
              </a:rPr>
              <a:t>Millerberg</a:t>
            </a:r>
            <a:endPar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Futura Medium" panose="020B0602020204020303" pitchFamily="34" charset="-79"/>
              </a:rPr>
              <a:t>Family Giving Fund</a:t>
            </a:r>
          </a:p>
        </p:txBody>
      </p:sp>
      <p:sp>
        <p:nvSpPr>
          <p:cNvPr id="12" name="Title 11">
            <a:extLst>
              <a:ext uri="{FF2B5EF4-FFF2-40B4-BE49-F238E27FC236}">
                <a16:creationId xmlns:a16="http://schemas.microsoft.com/office/drawing/2014/main" id="{4F30E098-5077-524E-9C92-265204C9113B}"/>
              </a:ext>
            </a:extLst>
          </p:cNvPr>
          <p:cNvSpPr>
            <a:spLocks noGrp="1"/>
          </p:cNvSpPr>
          <p:nvPr>
            <p:ph type="title"/>
          </p:nvPr>
        </p:nvSpPr>
        <p:spPr>
          <a:xfrm>
            <a:off x="2208679" y="2638148"/>
            <a:ext cx="5869641" cy="309250"/>
          </a:xfrm>
        </p:spPr>
        <p:txBody>
          <a:bodyPr>
            <a:normAutofit fontScale="90000"/>
          </a:bodyPr>
          <a:lstStyle/>
          <a:p>
            <a:r>
              <a:rPr lang="en-US" dirty="0"/>
              <a:t>Thanks to</a:t>
            </a:r>
            <a:r>
              <a:rPr lang="en-US" baseline="0" dirty="0"/>
              <a:t> Ou</a:t>
            </a:r>
            <a:r>
              <a:rPr lang="en-US" dirty="0"/>
              <a:t>r Sponsors</a:t>
            </a:r>
          </a:p>
        </p:txBody>
      </p:sp>
      <p:sp>
        <p:nvSpPr>
          <p:cNvPr id="2" name="TextBox 1"/>
          <p:cNvSpPr txBox="1"/>
          <p:nvPr/>
        </p:nvSpPr>
        <p:spPr>
          <a:xfrm>
            <a:off x="7896769" y="5714748"/>
            <a:ext cx="219447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mn-cs"/>
              </a:rPr>
              <a:t>Naoma Tate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mn-cs"/>
              </a:rPr>
              <a:t>The Family of Hal Tate</a:t>
            </a:r>
            <a:endParaRPr kumimoji="0" lang="en-US" sz="1400" b="0" i="0" u="none" strike="noStrike" kern="1200" cap="small" spc="0" normalizeH="0" baseline="0" noProof="0" dirty="0">
              <a:ln>
                <a:noFill/>
              </a:ln>
              <a:solidFill>
                <a:srgbClr val="C5D1D7">
                  <a:lumMod val="90000"/>
                </a:srgbClr>
              </a:solidFill>
              <a:effectLst/>
              <a:uLnTx/>
              <a:uFillTx/>
              <a:latin typeface="Avenir Black" panose="02000503020000020003"/>
              <a:ea typeface="+mn-ea"/>
              <a:cs typeface="+mn-cs"/>
            </a:endParaRPr>
          </a:p>
        </p:txBody>
      </p:sp>
      <p:pic>
        <p:nvPicPr>
          <p:cNvPr id="1028" name="Picture 4" descr="Plan-B Theatre Compan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491" y="3429786"/>
            <a:ext cx="1075728" cy="688466"/>
          </a:xfrm>
          <a:prstGeom prst="rect">
            <a:avLst/>
          </a:prstGeom>
          <a:solidFill>
            <a:schemeClr val="bg1"/>
          </a:solidFill>
          <a:extLst/>
        </p:spPr>
      </p:pic>
      <p:pic>
        <p:nvPicPr>
          <p:cNvPr id="1030" name="Picture 6" descr="Utah Division of Arts &amp; Museum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91" y="5316689"/>
            <a:ext cx="2073152" cy="5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863198"/>
      </p:ext>
    </p:extLst>
  </p:cSld>
  <p:clrMapOvr>
    <a:masterClrMapping/>
  </p:clrMapOvr>
  <p:transition spd="slow" advTm="600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71500" y="2286000"/>
            <a:ext cx="9258300" cy="1143000"/>
          </a:xfrm>
        </p:spPr>
        <p:txBody>
          <a:bodyPr/>
          <a:lstStyle/>
          <a:p>
            <a:pPr eaLnBrk="1" hangingPunct="1"/>
            <a:r>
              <a:rPr lang="en-US" altLang="en-US" sz="3600" i="1" dirty="0">
                <a:solidFill>
                  <a:schemeClr val="bg1"/>
                </a:solidFill>
              </a:rPr>
              <a:t>Utah Symphony Featured Musician</a:t>
            </a:r>
          </a:p>
        </p:txBody>
      </p:sp>
      <p:sp>
        <p:nvSpPr>
          <p:cNvPr id="155651" name="Rectangle 3"/>
          <p:cNvSpPr>
            <a:spLocks noGrp="1" noChangeArrowheads="1"/>
          </p:cNvSpPr>
          <p:nvPr>
            <p:ph type="body" idx="1"/>
          </p:nvPr>
        </p:nvSpPr>
        <p:spPr>
          <a:xfrm>
            <a:off x="342900" y="3908378"/>
            <a:ext cx="5572125" cy="2219366"/>
          </a:xfrm>
        </p:spPr>
        <p:txBody>
          <a:bodyPr/>
          <a:lstStyle/>
          <a:p>
            <a:pPr marL="0" indent="0" eaLnBrk="1" hangingPunct="1">
              <a:lnSpc>
                <a:spcPct val="90000"/>
              </a:lnSpc>
              <a:buFontTx/>
              <a:buNone/>
            </a:pPr>
            <a:r>
              <a:rPr lang="en-US" altLang="en-US" sz="3000" b="1" dirty="0">
                <a:solidFill>
                  <a:schemeClr val="bg1"/>
                </a:solidFill>
              </a:rPr>
              <a:t>Violinist</a:t>
            </a:r>
            <a:r>
              <a:rPr lang="en-US" altLang="en-US" sz="3000" b="1" dirty="0">
                <a:solidFill>
                  <a:srgbClr val="FFCC00"/>
                </a:solidFill>
              </a:rPr>
              <a:t> Karen Wyatt </a:t>
            </a:r>
            <a:r>
              <a:rPr lang="en-US" altLang="en-US" sz="3000" b="1" dirty="0">
                <a:solidFill>
                  <a:schemeClr val="bg1"/>
                </a:solidFill>
              </a:rPr>
              <a:t>began lessons in a public school program when she was 5 years old.  </a:t>
            </a:r>
          </a:p>
        </p:txBody>
      </p:sp>
      <p:pic>
        <p:nvPicPr>
          <p:cNvPr id="1026" name="Picture 2" descr="Q:\Education\2016-17\Symphony School Concerts\5th Grade Concerts\Musician Pictures\Karen Wyatt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9615">
            <a:off x="6448649" y="3424498"/>
            <a:ext cx="2334616" cy="2767223"/>
          </a:xfrm>
          <a:prstGeom prst="rect">
            <a:avLst/>
          </a:prstGeom>
          <a:noFill/>
          <a:ln w="28575">
            <a:solidFill>
              <a:schemeClr val="accent1">
                <a:lumMod val="2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2000">
        <p:plus/>
      </p:transition>
    </mc:Choice>
    <mc:Fallback xmlns="">
      <p:transition spd="slow" advClick="0" advTm="12000">
        <p:plu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8132CFE-AB83-4AF7-9708-3DDC02C5F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150" y="3725862"/>
            <a:ext cx="2857500" cy="2857500"/>
          </a:xfrm>
          <a:prstGeom prst="rect">
            <a:avLst/>
          </a:prstGeom>
        </p:spPr>
      </p:pic>
      <p:sp>
        <p:nvSpPr>
          <p:cNvPr id="5" name="Rectangle 3"/>
          <p:cNvSpPr txBox="1">
            <a:spLocks noChangeArrowheads="1"/>
          </p:cNvSpPr>
          <p:nvPr/>
        </p:nvSpPr>
        <p:spPr bwMode="auto">
          <a:xfrm>
            <a:off x="571500" y="2430462"/>
            <a:ext cx="9258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endParaRPr lang="en-US" altLang="en-US" b="1" dirty="0">
              <a:solidFill>
                <a:schemeClr val="bg1"/>
              </a:solidFill>
            </a:endParaRPr>
          </a:p>
          <a:p>
            <a:pPr algn="ctr" eaLnBrk="1" hangingPunct="1">
              <a:buFontTx/>
              <a:buNone/>
            </a:pPr>
            <a:r>
              <a:rPr lang="en-US" altLang="en-US" b="1" dirty="0">
                <a:solidFill>
                  <a:schemeClr val="bg1"/>
                </a:solidFill>
              </a:rPr>
              <a:t>The </a:t>
            </a:r>
            <a:r>
              <a:rPr lang="en-US" altLang="en-US" b="1" u="sng" dirty="0">
                <a:solidFill>
                  <a:schemeClr val="bg1"/>
                </a:solidFill>
              </a:rPr>
              <a:t>conductor</a:t>
            </a:r>
            <a:r>
              <a:rPr lang="en-US" altLang="en-US" b="1" dirty="0">
                <a:solidFill>
                  <a:schemeClr val="bg1"/>
                </a:solidFill>
              </a:rPr>
              <a:t> leads the orchestra </a:t>
            </a:r>
          </a:p>
          <a:p>
            <a:pPr algn="ctr" eaLnBrk="1" hangingPunct="1">
              <a:buFontTx/>
              <a:buNone/>
            </a:pPr>
            <a:r>
              <a:rPr lang="en-US" altLang="en-US" b="1" dirty="0">
                <a:solidFill>
                  <a:schemeClr val="bg1"/>
                </a:solidFill>
              </a:rPr>
              <a:t>using a </a:t>
            </a:r>
            <a:r>
              <a:rPr lang="en-US" altLang="en-US" b="1" u="sng" dirty="0">
                <a:solidFill>
                  <a:schemeClr val="bg1"/>
                </a:solidFill>
              </a:rPr>
              <a:t>baton</a:t>
            </a:r>
            <a:r>
              <a:rPr lang="en-US" altLang="en-US" b="1" dirty="0">
                <a:solidFill>
                  <a:schemeClr val="bg1"/>
                </a:solidFill>
              </a:rPr>
              <a:t>.</a:t>
            </a:r>
          </a:p>
        </p:txBody>
      </p:sp>
    </p:spTree>
    <p:extLst>
      <p:ext uri="{BB962C8B-B14F-4D97-AF65-F5344CB8AC3E}">
        <p14:creationId xmlns:p14="http://schemas.microsoft.com/office/powerpoint/2010/main" val="4172080083"/>
      </p:ext>
    </p:extLst>
  </p:cSld>
  <p:clrMapOvr>
    <a:masterClrMapping/>
  </p:clrMapOvr>
  <mc:AlternateContent xmlns:mc="http://schemas.openxmlformats.org/markup-compatibility/2006" xmlns:p14="http://schemas.microsoft.com/office/powerpoint/2010/main">
    <mc:Choice Requires="p14">
      <p:transition spd="slow" p14:dur="1600" advClick="0" advTm="8000">
        <p14:prism isInverted="1"/>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idx="1"/>
          </p:nvPr>
        </p:nvSpPr>
        <p:spPr>
          <a:xfrm>
            <a:off x="4958444" y="2933700"/>
            <a:ext cx="5328556" cy="2895600"/>
          </a:xfrm>
        </p:spPr>
        <p:txBody>
          <a:bodyPr/>
          <a:lstStyle/>
          <a:p>
            <a:pPr eaLnBrk="1" hangingPunct="1">
              <a:buFontTx/>
              <a:buNone/>
            </a:pPr>
            <a:r>
              <a:rPr lang="en-US" altLang="en-US" sz="2800" b="1" dirty="0">
                <a:solidFill>
                  <a:schemeClr val="bg1"/>
                </a:solidFill>
              </a:rPr>
              <a:t>Her dad was taking piano</a:t>
            </a:r>
          </a:p>
          <a:p>
            <a:pPr eaLnBrk="1" hangingPunct="1">
              <a:buFontTx/>
              <a:buNone/>
            </a:pPr>
            <a:r>
              <a:rPr lang="en-US" altLang="en-US" sz="2800" b="1" dirty="0">
                <a:solidFill>
                  <a:schemeClr val="bg1"/>
                </a:solidFill>
              </a:rPr>
              <a:t>lessons, so when she was in </a:t>
            </a:r>
          </a:p>
          <a:p>
            <a:pPr eaLnBrk="1" hangingPunct="1">
              <a:buFontTx/>
              <a:buNone/>
            </a:pPr>
            <a:r>
              <a:rPr lang="en-US" altLang="en-US" sz="2800" b="1" dirty="0">
                <a:solidFill>
                  <a:schemeClr val="bg1"/>
                </a:solidFill>
              </a:rPr>
              <a:t>the third grade she decide </a:t>
            </a:r>
          </a:p>
          <a:p>
            <a:pPr eaLnBrk="1" hangingPunct="1">
              <a:buFontTx/>
              <a:buNone/>
            </a:pPr>
            <a:r>
              <a:rPr lang="en-US" altLang="en-US" sz="2800" b="1" dirty="0">
                <a:solidFill>
                  <a:schemeClr val="bg1"/>
                </a:solidFill>
              </a:rPr>
              <a:t>she wanted to learn that </a:t>
            </a:r>
          </a:p>
          <a:p>
            <a:pPr eaLnBrk="1" hangingPunct="1">
              <a:buFontTx/>
              <a:buNone/>
            </a:pPr>
            <a:r>
              <a:rPr lang="en-US" altLang="en-US" sz="2800" b="1" dirty="0">
                <a:solidFill>
                  <a:schemeClr val="bg1"/>
                </a:solidFill>
              </a:rPr>
              <a:t>instrument, too.</a:t>
            </a:r>
          </a:p>
        </p:txBody>
      </p:sp>
      <p:pic>
        <p:nvPicPr>
          <p:cNvPr id="2050" name="Picture 2" descr="Q:\Education\2016-17\Symphony School Concerts\5th Grade Concerts\Musician Pictures\Karen Wyatt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739513"/>
            <a:ext cx="4461152" cy="2975487"/>
          </a:xfrm>
          <a:prstGeom prst="rect">
            <a:avLst/>
          </a:prstGeom>
          <a:noFill/>
          <a:ln w="12700">
            <a:solidFill>
              <a:schemeClr val="bg1">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3000">
        <p:plus/>
      </p:transition>
    </mc:Choice>
    <mc:Fallback xmlns="">
      <p:transition spd="slow" advClick="0" advTm="13000">
        <p:plu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4610100" y="3124200"/>
            <a:ext cx="5019675" cy="2286000"/>
          </a:xfrm>
        </p:spPr>
        <p:txBody>
          <a:bodyPr/>
          <a:lstStyle/>
          <a:p>
            <a:pPr eaLnBrk="1" hangingPunct="1">
              <a:lnSpc>
                <a:spcPct val="80000"/>
              </a:lnSpc>
              <a:buFontTx/>
              <a:buNone/>
            </a:pPr>
            <a:r>
              <a:rPr lang="en-US" altLang="en-US" sz="2600" b="1" dirty="0">
                <a:solidFill>
                  <a:schemeClr val="bg1"/>
                </a:solidFill>
              </a:rPr>
              <a:t>Karen and her older sister </a:t>
            </a:r>
          </a:p>
          <a:p>
            <a:pPr eaLnBrk="1" hangingPunct="1">
              <a:lnSpc>
                <a:spcPct val="80000"/>
              </a:lnSpc>
              <a:buFontTx/>
              <a:buNone/>
            </a:pPr>
            <a:r>
              <a:rPr lang="en-US" altLang="en-US" sz="2600" b="1" dirty="0">
                <a:solidFill>
                  <a:schemeClr val="bg1"/>
                </a:solidFill>
              </a:rPr>
              <a:t>played together often </a:t>
            </a:r>
          </a:p>
          <a:p>
            <a:pPr eaLnBrk="1" hangingPunct="1">
              <a:lnSpc>
                <a:spcPct val="80000"/>
              </a:lnSpc>
              <a:buFontTx/>
              <a:buNone/>
            </a:pPr>
            <a:r>
              <a:rPr lang="en-US" altLang="en-US" sz="2600" b="1" dirty="0">
                <a:solidFill>
                  <a:schemeClr val="bg1"/>
                </a:solidFill>
              </a:rPr>
              <a:t>when they were growing up.</a:t>
            </a:r>
          </a:p>
          <a:p>
            <a:pPr eaLnBrk="1" hangingPunct="1">
              <a:lnSpc>
                <a:spcPct val="80000"/>
              </a:lnSpc>
              <a:buFontTx/>
              <a:buNone/>
            </a:pPr>
            <a:endParaRPr lang="en-US" altLang="en-US" sz="2600" b="1" dirty="0">
              <a:solidFill>
                <a:schemeClr val="bg1"/>
              </a:solidFill>
            </a:endParaRPr>
          </a:p>
          <a:p>
            <a:pPr eaLnBrk="1" hangingPunct="1">
              <a:lnSpc>
                <a:spcPct val="80000"/>
              </a:lnSpc>
              <a:buFontTx/>
              <a:buNone/>
            </a:pPr>
            <a:r>
              <a:rPr lang="en-US" altLang="en-US" sz="2600" b="1" dirty="0">
                <a:solidFill>
                  <a:schemeClr val="bg1"/>
                </a:solidFill>
              </a:rPr>
              <a:t>Karen is on the left.</a:t>
            </a:r>
          </a:p>
        </p:txBody>
      </p:sp>
      <p:pic>
        <p:nvPicPr>
          <p:cNvPr id="3074" name="Picture 2" descr="Q:\Education\2016-17\Symphony School Concerts\5th Grade Concerts\Musician Pictures\Karen Wyatt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 y="2575636"/>
            <a:ext cx="2895600" cy="3431483"/>
          </a:xfrm>
          <a:prstGeom prst="rect">
            <a:avLst/>
          </a:prstGeom>
          <a:noFill/>
          <a:ln w="12700">
            <a:solidFill>
              <a:srgbClr val="996633"/>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2000">
        <p:plus/>
      </p:transition>
    </mc:Choice>
    <mc:Fallback xmlns="">
      <p:transition spd="slow" advClick="0" advTm="12000">
        <p:plu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342900" y="2819400"/>
            <a:ext cx="5743575" cy="3537857"/>
          </a:xfrm>
        </p:spPr>
        <p:txBody>
          <a:bodyPr/>
          <a:lstStyle/>
          <a:p>
            <a:pPr eaLnBrk="1" hangingPunct="1">
              <a:lnSpc>
                <a:spcPct val="90000"/>
              </a:lnSpc>
              <a:buFontTx/>
              <a:buNone/>
            </a:pPr>
            <a:r>
              <a:rPr lang="en-US" altLang="en-US" sz="2600" b="1" dirty="0">
                <a:solidFill>
                  <a:schemeClr val="bg1"/>
                </a:solidFill>
              </a:rPr>
              <a:t>Here’s Karen arriving at a New </a:t>
            </a:r>
          </a:p>
          <a:p>
            <a:pPr eaLnBrk="1" hangingPunct="1">
              <a:lnSpc>
                <a:spcPct val="90000"/>
              </a:lnSpc>
              <a:buFontTx/>
              <a:buNone/>
            </a:pPr>
            <a:r>
              <a:rPr lang="en-US" altLang="en-US" sz="2600" b="1" dirty="0">
                <a:solidFill>
                  <a:schemeClr val="bg1"/>
                </a:solidFill>
              </a:rPr>
              <a:t>York City recording studio to </a:t>
            </a:r>
          </a:p>
          <a:p>
            <a:pPr eaLnBrk="1" hangingPunct="1">
              <a:lnSpc>
                <a:spcPct val="90000"/>
              </a:lnSpc>
              <a:buFontTx/>
              <a:buNone/>
            </a:pPr>
            <a:r>
              <a:rPr lang="en-US" altLang="en-US" sz="2600" b="1" dirty="0">
                <a:solidFill>
                  <a:schemeClr val="bg1"/>
                </a:solidFill>
              </a:rPr>
              <a:t>make an audition tape for </a:t>
            </a:r>
          </a:p>
          <a:p>
            <a:pPr eaLnBrk="1" hangingPunct="1">
              <a:lnSpc>
                <a:spcPct val="90000"/>
              </a:lnSpc>
              <a:buFontTx/>
              <a:buNone/>
            </a:pPr>
            <a:r>
              <a:rPr lang="en-US" altLang="en-US" sz="2600" b="1" dirty="0">
                <a:solidFill>
                  <a:schemeClr val="bg1"/>
                </a:solidFill>
              </a:rPr>
              <a:t>college. </a:t>
            </a:r>
          </a:p>
          <a:p>
            <a:pPr eaLnBrk="1" hangingPunct="1">
              <a:lnSpc>
                <a:spcPct val="90000"/>
              </a:lnSpc>
              <a:buFontTx/>
              <a:buNone/>
            </a:pPr>
            <a:r>
              <a:rPr lang="en-US" altLang="en-US" sz="2600" b="1" dirty="0">
                <a:solidFill>
                  <a:schemeClr val="bg1"/>
                </a:solidFill>
              </a:rPr>
              <a:t> </a:t>
            </a:r>
          </a:p>
          <a:p>
            <a:pPr eaLnBrk="1" hangingPunct="1">
              <a:lnSpc>
                <a:spcPct val="90000"/>
              </a:lnSpc>
              <a:buFontTx/>
              <a:buNone/>
            </a:pPr>
            <a:r>
              <a:rPr lang="en-US" altLang="en-US" sz="2600" b="1" dirty="0">
                <a:solidFill>
                  <a:schemeClr val="bg1"/>
                </a:solidFill>
              </a:rPr>
              <a:t>She studied violin at Indiana </a:t>
            </a:r>
          </a:p>
          <a:p>
            <a:pPr eaLnBrk="1" hangingPunct="1">
              <a:lnSpc>
                <a:spcPct val="90000"/>
              </a:lnSpc>
              <a:buFontTx/>
              <a:buNone/>
            </a:pPr>
            <a:r>
              <a:rPr lang="en-US" altLang="en-US" sz="2600" b="1" dirty="0">
                <a:solidFill>
                  <a:schemeClr val="bg1"/>
                </a:solidFill>
              </a:rPr>
              <a:t>University.</a:t>
            </a:r>
          </a:p>
        </p:txBody>
      </p:sp>
      <p:pic>
        <p:nvPicPr>
          <p:cNvPr id="4098" name="Picture 2" descr="Q:\Education\2016-17\Symphony School Concerts\5th Grade Concerts\Musician Pictures\Karen Wyat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6723">
            <a:off x="6588568" y="2738409"/>
            <a:ext cx="2772716" cy="3286183"/>
          </a:xfrm>
          <a:prstGeom prst="rect">
            <a:avLst/>
          </a:prstGeom>
          <a:noFill/>
          <a:ln>
            <a:solidFill>
              <a:srgbClr val="FFCCCC"/>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15000">
        <p:plus/>
      </p:transition>
    </mc:Choice>
    <mc:Fallback xmlns="">
      <p:transition spd="slow" advClick="0" advTm="15000">
        <p:plu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2900" y="2857500"/>
            <a:ext cx="5486400" cy="3048000"/>
          </a:xfrm>
        </p:spPr>
        <p:txBody>
          <a:bodyPr/>
          <a:lstStyle/>
          <a:p>
            <a:pPr marL="0" indent="0">
              <a:buNone/>
            </a:pPr>
            <a:r>
              <a:rPr lang="en-US" sz="2600" b="1" dirty="0">
                <a:solidFill>
                  <a:schemeClr val="bg1"/>
                </a:solidFill>
              </a:rPr>
              <a:t>Karen met her husband Mike </a:t>
            </a:r>
            <a:r>
              <a:rPr lang="en-US" sz="2600" b="1" dirty="0" err="1">
                <a:solidFill>
                  <a:schemeClr val="bg1"/>
                </a:solidFill>
              </a:rPr>
              <a:t>Pape</a:t>
            </a:r>
            <a:r>
              <a:rPr lang="en-US" sz="2600" b="1" dirty="0">
                <a:solidFill>
                  <a:schemeClr val="bg1"/>
                </a:solidFill>
              </a:rPr>
              <a:t> when they were both on tour with the Pittsburgh Symphony.  </a:t>
            </a:r>
          </a:p>
          <a:p>
            <a:pPr marL="0" indent="0">
              <a:buNone/>
            </a:pPr>
            <a:endParaRPr lang="en-US" sz="2600" b="1" dirty="0">
              <a:solidFill>
                <a:schemeClr val="bg1"/>
              </a:solidFill>
            </a:endParaRPr>
          </a:p>
          <a:p>
            <a:pPr marL="0" indent="0">
              <a:buNone/>
            </a:pPr>
            <a:r>
              <a:rPr lang="en-US" sz="2600" b="1" dirty="0">
                <a:solidFill>
                  <a:schemeClr val="bg1"/>
                </a:solidFill>
              </a:rPr>
              <a:t>Mike plays percussion in the Utah Symphony.  </a:t>
            </a:r>
          </a:p>
        </p:txBody>
      </p:sp>
      <p:pic>
        <p:nvPicPr>
          <p:cNvPr id="5122" name="Picture 2" descr="Q:\Education\2016-17\Symphony School Concerts\5th Grade Concerts\Musician Pictures\Karen &amp; Mike - wedd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762250"/>
            <a:ext cx="3643313" cy="3238500"/>
          </a:xfrm>
          <a:prstGeom prst="rect">
            <a:avLst/>
          </a:prstGeom>
          <a:noFill/>
          <a:ln w="19050">
            <a:solidFill>
              <a:srgbClr val="FFCC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82026"/>
      </p:ext>
    </p:extLst>
  </p:cSld>
  <p:clrMapOvr>
    <a:masterClrMapping/>
  </p:clrMapOvr>
  <mc:AlternateContent xmlns:mc="http://schemas.openxmlformats.org/markup-compatibility/2006" xmlns:p14="http://schemas.microsoft.com/office/powerpoint/2010/main">
    <mc:Choice Requires="p14">
      <p:transition spd="slow" p14:dur="1500" advClick="0" advTm="15000">
        <p:plus/>
      </p:transition>
    </mc:Choice>
    <mc:Fallback xmlns="">
      <p:transition spd="slow" advClick="0" advTm="15000">
        <p:plu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72100" y="2514600"/>
            <a:ext cx="4533900" cy="3733800"/>
          </a:xfrm>
        </p:spPr>
        <p:txBody>
          <a:bodyPr/>
          <a:lstStyle/>
          <a:p>
            <a:pPr marL="0" indent="0">
              <a:buNone/>
            </a:pPr>
            <a:r>
              <a:rPr lang="en-US" sz="2600" b="1" dirty="0">
                <a:solidFill>
                  <a:schemeClr val="bg1"/>
                </a:solidFill>
              </a:rPr>
              <a:t>Their Salt Lake house came with a chicken coop.  Seemed like a good idea to get some chickens!</a:t>
            </a:r>
          </a:p>
          <a:p>
            <a:pPr marL="0" indent="0">
              <a:buNone/>
            </a:pPr>
            <a:endParaRPr lang="en-US" sz="2600" b="1" dirty="0">
              <a:solidFill>
                <a:schemeClr val="bg1"/>
              </a:solidFill>
            </a:endParaRPr>
          </a:p>
          <a:p>
            <a:pPr marL="0" indent="0">
              <a:buNone/>
            </a:pPr>
            <a:r>
              <a:rPr lang="en-US" sz="2600" b="1" dirty="0">
                <a:solidFill>
                  <a:schemeClr val="bg1"/>
                </a:solidFill>
              </a:rPr>
              <a:t>That’s Brandi, Mandi and </a:t>
            </a:r>
            <a:r>
              <a:rPr lang="en-US" sz="2600" b="1" dirty="0" err="1">
                <a:solidFill>
                  <a:schemeClr val="bg1"/>
                </a:solidFill>
              </a:rPr>
              <a:t>Candi</a:t>
            </a:r>
            <a:r>
              <a:rPr lang="en-US" sz="2600" b="1" dirty="0">
                <a:solidFill>
                  <a:schemeClr val="bg1"/>
                </a:solidFill>
              </a:rPr>
              <a:t>.</a:t>
            </a:r>
          </a:p>
        </p:txBody>
      </p:sp>
      <p:pic>
        <p:nvPicPr>
          <p:cNvPr id="6146" name="Picture 2" descr="Q:\Education\2016-17\Symphony School Concerts\5th Grade Concerts\Musician Pictures\Karen Wyatt - chicken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10" y="2667000"/>
            <a:ext cx="4800600" cy="3200400"/>
          </a:xfrm>
          <a:prstGeom prst="rect">
            <a:avLst/>
          </a:prstGeom>
          <a:noFill/>
          <a:ln w="19050">
            <a:solidFill>
              <a:srgbClr val="99663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77668"/>
      </p:ext>
    </p:extLst>
  </p:cSld>
  <p:clrMapOvr>
    <a:masterClrMapping/>
  </p:clrMapOvr>
  <mc:AlternateContent xmlns:mc="http://schemas.openxmlformats.org/markup-compatibility/2006" xmlns:p14="http://schemas.microsoft.com/office/powerpoint/2010/main">
    <mc:Choice Requires="p14">
      <p:transition spd="slow" p14:dur="1500" advClick="0" advTm="14000">
        <p:plus/>
      </p:transition>
    </mc:Choice>
    <mc:Fallback xmlns="">
      <p:transition spd="slow" advClick="0" advTm="14000">
        <p:plu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4350" y="2118518"/>
            <a:ext cx="9258300" cy="4525963"/>
          </a:xfrm>
        </p:spPr>
        <p:txBody>
          <a:bodyPr/>
          <a:lstStyle/>
          <a:p>
            <a:pPr marL="0" indent="0">
              <a:buNone/>
            </a:pPr>
            <a:endParaRPr lang="en-US" b="1" dirty="0">
              <a:solidFill>
                <a:schemeClr val="bg1"/>
              </a:solidFill>
            </a:endParaRPr>
          </a:p>
          <a:p>
            <a:pPr marL="0" indent="0" algn="ctr">
              <a:buNone/>
            </a:pPr>
            <a:r>
              <a:rPr lang="en-US" b="1" dirty="0">
                <a:solidFill>
                  <a:schemeClr val="bg1"/>
                </a:solidFill>
              </a:rPr>
              <a:t>Karen believes </a:t>
            </a:r>
          </a:p>
          <a:p>
            <a:pPr marL="0" indent="0" algn="ctr">
              <a:buNone/>
            </a:pPr>
            <a:r>
              <a:rPr lang="en-US" b="1" dirty="0">
                <a:solidFill>
                  <a:schemeClr val="bg1"/>
                </a:solidFill>
              </a:rPr>
              <a:t>that music is a great creative tool </a:t>
            </a:r>
          </a:p>
          <a:p>
            <a:pPr marL="0" indent="0" algn="ctr">
              <a:buNone/>
            </a:pPr>
            <a:r>
              <a:rPr lang="en-US" b="1" dirty="0">
                <a:solidFill>
                  <a:schemeClr val="bg1"/>
                </a:solidFill>
              </a:rPr>
              <a:t>to help all of us express our emotions.</a:t>
            </a:r>
          </a:p>
          <a:p>
            <a:endParaRPr lang="en-US" dirty="0"/>
          </a:p>
        </p:txBody>
      </p:sp>
      <p:grpSp>
        <p:nvGrpSpPr>
          <p:cNvPr id="4" name="Group 3"/>
          <p:cNvGrpSpPr>
            <a:grpSpLocks/>
          </p:cNvGrpSpPr>
          <p:nvPr/>
        </p:nvGrpSpPr>
        <p:grpSpPr bwMode="auto">
          <a:xfrm>
            <a:off x="2437079" y="4803324"/>
            <a:ext cx="5075917" cy="1085514"/>
            <a:chOff x="1093" y="12656"/>
            <a:chExt cx="9879" cy="2792"/>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1389">
              <a:off x="1093" y="13694"/>
              <a:ext cx="1423"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5214">
              <a:off x="1800" y="14368"/>
              <a:ext cx="633"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5214">
              <a:off x="9540" y="13108"/>
              <a:ext cx="633"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0766">
              <a:off x="1800" y="13016"/>
              <a:ext cx="2700"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11450">
              <a:off x="8452" y="13910"/>
              <a:ext cx="2520"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80414">
              <a:off x="2700" y="12689"/>
              <a:ext cx="2931" cy="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3013">
              <a:off x="2520" y="14276"/>
              <a:ext cx="3102"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0" y="12656"/>
              <a:ext cx="2261" cy="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0" y="12720"/>
              <a:ext cx="2700" cy="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718731">
              <a:off x="6120" y="13016"/>
              <a:ext cx="1980" cy="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5214">
              <a:off x="9900" y="14548"/>
              <a:ext cx="633"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4204987"/>
      </p:ext>
    </p:extLst>
  </p:cSld>
  <p:clrMapOvr>
    <a:masterClrMapping/>
  </p:clrMapOvr>
  <mc:AlternateContent xmlns:mc="http://schemas.openxmlformats.org/markup-compatibility/2006" xmlns:p14="http://schemas.microsoft.com/office/powerpoint/2010/main">
    <mc:Choice Requires="p14">
      <p:transition spd="slow" p14:dur="1500" advClick="0" advTm="11000">
        <p:plus/>
      </p:transition>
    </mc:Choice>
    <mc:Fallback xmlns="">
      <p:transition spd="slow" advClick="0" advTm="11000">
        <p:plu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5572125" y="2971800"/>
            <a:ext cx="5057775" cy="2246408"/>
          </a:xfrm>
        </p:spPr>
        <p:txBody>
          <a:bodyPr/>
          <a:lstStyle/>
          <a:p>
            <a:pPr eaLnBrk="1" hangingPunct="1">
              <a:lnSpc>
                <a:spcPct val="90000"/>
              </a:lnSpc>
              <a:buFontTx/>
              <a:buNone/>
            </a:pPr>
            <a:r>
              <a:rPr lang="en-US" altLang="en-US" sz="2400" dirty="0">
                <a:solidFill>
                  <a:srgbClr val="FFCC00"/>
                </a:solidFill>
              </a:rPr>
              <a:t> </a:t>
            </a:r>
            <a:r>
              <a:rPr lang="en-US" altLang="en-US" sz="2800" b="1" dirty="0">
                <a:solidFill>
                  <a:schemeClr val="bg1"/>
                </a:solidFill>
              </a:rPr>
              <a:t>Cellist Walter Haman </a:t>
            </a:r>
          </a:p>
          <a:p>
            <a:pPr eaLnBrk="1" hangingPunct="1">
              <a:lnSpc>
                <a:spcPct val="90000"/>
              </a:lnSpc>
              <a:buFontTx/>
              <a:buNone/>
            </a:pPr>
            <a:r>
              <a:rPr lang="en-US" altLang="en-US" sz="2800" b="1" dirty="0">
                <a:solidFill>
                  <a:schemeClr val="bg1"/>
                </a:solidFill>
              </a:rPr>
              <a:t>volunteers at the animal </a:t>
            </a:r>
          </a:p>
          <a:p>
            <a:pPr eaLnBrk="1" hangingPunct="1">
              <a:lnSpc>
                <a:spcPct val="90000"/>
              </a:lnSpc>
              <a:buFontTx/>
              <a:buNone/>
            </a:pPr>
            <a:r>
              <a:rPr lang="en-US" altLang="en-US" sz="2800" b="1" dirty="0">
                <a:solidFill>
                  <a:schemeClr val="bg1"/>
                </a:solidFill>
              </a:rPr>
              <a:t>shelter and Best Friends </a:t>
            </a:r>
          </a:p>
          <a:p>
            <a:pPr eaLnBrk="1" hangingPunct="1">
              <a:lnSpc>
                <a:spcPct val="90000"/>
              </a:lnSpc>
              <a:buFontTx/>
              <a:buNone/>
            </a:pPr>
            <a:r>
              <a:rPr lang="en-US" altLang="en-US" sz="2800" b="1" dirty="0">
                <a:solidFill>
                  <a:schemeClr val="bg1"/>
                </a:solidFill>
              </a:rPr>
              <a:t>Animal Sanctuary.</a:t>
            </a:r>
          </a:p>
        </p:txBody>
      </p:sp>
      <p:pic>
        <p:nvPicPr>
          <p:cNvPr id="1587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9325">
            <a:off x="528976" y="2939584"/>
            <a:ext cx="4749356" cy="3166237"/>
          </a:xfrm>
          <a:prstGeom prst="rect">
            <a:avLst/>
          </a:prstGeom>
          <a:noFill/>
          <a:ln w="12700">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900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05C-F9EC-40F1-A80A-EE2A56563C10}"/>
              </a:ext>
            </a:extLst>
          </p:cNvPr>
          <p:cNvSpPr>
            <a:spLocks noGrp="1"/>
          </p:cNvSpPr>
          <p:nvPr>
            <p:ph type="title"/>
          </p:nvPr>
        </p:nvSpPr>
        <p:spPr/>
        <p:txBody>
          <a:bodyPr/>
          <a:lstStyle/>
          <a:p>
            <a:endParaRPr lang="en-US"/>
          </a:p>
        </p:txBody>
      </p:sp>
      <p:pic>
        <p:nvPicPr>
          <p:cNvPr id="6146" name="Picture 2" descr="Image may contain: 5 people, people smil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4145" y="2362200"/>
            <a:ext cx="6099223" cy="4065157"/>
          </a:xfrm>
          <a:prstGeom prst="rect">
            <a:avLst/>
          </a:prstGeom>
          <a:noFill/>
          <a:ln w="12700">
            <a:solidFill>
              <a:srgbClr val="996633"/>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 y="3048000"/>
            <a:ext cx="3048000" cy="1815882"/>
          </a:xfrm>
          <a:prstGeom prst="rect">
            <a:avLst/>
          </a:prstGeom>
          <a:noFill/>
        </p:spPr>
        <p:txBody>
          <a:bodyPr wrap="square" rtlCol="0">
            <a:spAutoFit/>
          </a:bodyPr>
          <a:lstStyle/>
          <a:p>
            <a:r>
              <a:rPr lang="en-US" sz="2800" b="1" dirty="0">
                <a:solidFill>
                  <a:schemeClr val="bg1"/>
                </a:solidFill>
              </a:rPr>
              <a:t>Utah Symphony musicians donate to the Utah Food Bank.</a:t>
            </a:r>
          </a:p>
        </p:txBody>
      </p:sp>
    </p:spTree>
    <p:extLst>
      <p:ext uri="{BB962C8B-B14F-4D97-AF65-F5344CB8AC3E}">
        <p14:creationId xmlns:p14="http://schemas.microsoft.com/office/powerpoint/2010/main" val="2259663544"/>
      </p:ext>
    </p:extLst>
  </p:cSld>
  <p:clrMapOvr>
    <a:masterClrMapping/>
  </p:clrMapOvr>
  <p:transition spd="slow" advClick="0" advTm="800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29300" y="2590800"/>
            <a:ext cx="4114800" cy="2057400"/>
          </a:xfrm>
        </p:spPr>
        <p:txBody>
          <a:bodyPr/>
          <a:lstStyle/>
          <a:p>
            <a:pPr marL="0" indent="0">
              <a:buNone/>
            </a:pPr>
            <a:r>
              <a:rPr lang="en-US" sz="2800" b="1" dirty="0">
                <a:solidFill>
                  <a:schemeClr val="bg1"/>
                </a:solidFill>
              </a:rPr>
              <a:t>Our flute section with former Governor Herbert on the Utah Symphony’s Mighty 5 Tour of the National Parks.  </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93954">
            <a:off x="643566" y="2346199"/>
            <a:ext cx="4694569" cy="3129713"/>
          </a:xfrm>
          <a:prstGeom prst="rect">
            <a:avLst/>
          </a:prstGeom>
          <a:noFill/>
          <a:ln w="12700">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 y="5898568"/>
            <a:ext cx="1524000" cy="307777"/>
          </a:xfrm>
          <a:prstGeom prst="rect">
            <a:avLst/>
          </a:prstGeom>
          <a:noFill/>
        </p:spPr>
        <p:txBody>
          <a:bodyPr wrap="square" rtlCol="0">
            <a:spAutoFit/>
          </a:bodyPr>
          <a:lstStyle/>
          <a:p>
            <a:r>
              <a:rPr lang="en-US" sz="1400" b="1" dirty="0">
                <a:solidFill>
                  <a:schemeClr val="bg1"/>
                </a:solidFill>
              </a:rPr>
              <a:t>Lisa Byrnes</a:t>
            </a:r>
          </a:p>
        </p:txBody>
      </p:sp>
      <p:sp>
        <p:nvSpPr>
          <p:cNvPr id="6" name="TextBox 5"/>
          <p:cNvSpPr txBox="1"/>
          <p:nvPr/>
        </p:nvSpPr>
        <p:spPr>
          <a:xfrm>
            <a:off x="2628900" y="5721334"/>
            <a:ext cx="1600200" cy="307777"/>
          </a:xfrm>
          <a:prstGeom prst="rect">
            <a:avLst/>
          </a:prstGeom>
          <a:noFill/>
        </p:spPr>
        <p:txBody>
          <a:bodyPr wrap="square" rtlCol="0">
            <a:spAutoFit/>
          </a:bodyPr>
          <a:lstStyle/>
          <a:p>
            <a:r>
              <a:rPr lang="en-US" sz="1400" b="1" dirty="0">
                <a:solidFill>
                  <a:schemeClr val="bg1"/>
                </a:solidFill>
              </a:rPr>
              <a:t>Mercedes Smith</a:t>
            </a:r>
          </a:p>
        </p:txBody>
      </p:sp>
      <p:sp>
        <p:nvSpPr>
          <p:cNvPr id="7" name="TextBox 6"/>
          <p:cNvSpPr txBox="1"/>
          <p:nvPr/>
        </p:nvSpPr>
        <p:spPr>
          <a:xfrm>
            <a:off x="4381500" y="5505891"/>
            <a:ext cx="1676400" cy="523220"/>
          </a:xfrm>
          <a:prstGeom prst="rect">
            <a:avLst/>
          </a:prstGeom>
          <a:noFill/>
        </p:spPr>
        <p:txBody>
          <a:bodyPr wrap="square" rtlCol="0">
            <a:spAutoFit/>
          </a:bodyPr>
          <a:lstStyle/>
          <a:p>
            <a:pPr algn="ctr"/>
            <a:r>
              <a:rPr lang="en-US" sz="1400" b="1" dirty="0">
                <a:solidFill>
                  <a:schemeClr val="bg1"/>
                </a:solidFill>
              </a:rPr>
              <a:t>Caitlyn Valovick Moore</a:t>
            </a:r>
          </a:p>
        </p:txBody>
      </p:sp>
    </p:spTree>
    <p:extLst>
      <p:ext uri="{BB962C8B-B14F-4D97-AF65-F5344CB8AC3E}">
        <p14:creationId xmlns:p14="http://schemas.microsoft.com/office/powerpoint/2010/main" val="3110314445"/>
      </p:ext>
    </p:extLst>
  </p:cSld>
  <p:clrMapOvr>
    <a:masterClrMapping/>
  </p:clrMapOvr>
  <p:transition spd="slow" advClick="0" advTm="12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647700" y="2590800"/>
            <a:ext cx="9258300" cy="3352800"/>
          </a:xfrm>
        </p:spPr>
        <p:txBody>
          <a:bodyPr/>
          <a:lstStyle/>
          <a:p>
            <a:pPr marL="0" indent="0" algn="ctr" eaLnBrk="1" hangingPunct="1">
              <a:buFontTx/>
              <a:buNone/>
            </a:pPr>
            <a:r>
              <a:rPr lang="en-US" altLang="en-US" b="1" dirty="0">
                <a:solidFill>
                  <a:schemeClr val="bg1"/>
                </a:solidFill>
              </a:rPr>
              <a:t>A few instruments found in our modern orchestra don’t fit well into any of the other families mentioned.  </a:t>
            </a:r>
          </a:p>
          <a:p>
            <a:pPr marL="0" indent="0" algn="ctr" eaLnBrk="1" hangingPunct="1">
              <a:buFontTx/>
              <a:buNone/>
            </a:pPr>
            <a:endParaRPr lang="en-US" altLang="en-US" b="1" dirty="0">
              <a:solidFill>
                <a:schemeClr val="bg1"/>
              </a:solidFill>
            </a:endParaRPr>
          </a:p>
          <a:p>
            <a:pPr marL="0" indent="0" algn="ctr" eaLnBrk="1" hangingPunct="1">
              <a:buFontTx/>
              <a:buNone/>
            </a:pPr>
            <a:r>
              <a:rPr lang="en-US" altLang="en-US" b="1" dirty="0">
                <a:solidFill>
                  <a:schemeClr val="bg1"/>
                </a:solidFill>
              </a:rPr>
              <a:t>What haven’t we mentioned yet?  </a:t>
            </a:r>
          </a:p>
          <a:p>
            <a:pPr marL="0" indent="0" eaLnBrk="1" hangingPunct="1">
              <a:buFontTx/>
              <a:buNone/>
            </a:pPr>
            <a:endParaRPr lang="en-US" alt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2"/>
          <p:cNvSpPr>
            <a:spLocks noGrp="1"/>
          </p:cNvSpPr>
          <p:nvPr>
            <p:ph idx="1"/>
          </p:nvPr>
        </p:nvSpPr>
        <p:spPr>
          <a:xfrm>
            <a:off x="514350" y="2971800"/>
            <a:ext cx="9258300" cy="2438400"/>
          </a:xfrm>
        </p:spPr>
        <p:txBody>
          <a:bodyPr/>
          <a:lstStyle/>
          <a:p>
            <a:pPr marL="0" indent="0" algn="ctr">
              <a:buNone/>
            </a:pPr>
            <a:r>
              <a:rPr lang="en-US" b="1" dirty="0">
                <a:solidFill>
                  <a:schemeClr val="bg1"/>
                </a:solidFill>
              </a:rPr>
              <a:t>Maestro is a title given to conductors.  </a:t>
            </a:r>
          </a:p>
          <a:p>
            <a:pPr marL="0" indent="0" algn="ctr">
              <a:buNone/>
            </a:pPr>
            <a:r>
              <a:rPr lang="en-US" b="1" dirty="0">
                <a:solidFill>
                  <a:schemeClr val="bg1"/>
                </a:solidFill>
              </a:rPr>
              <a:t>It means “master.”   It is pronounced</a:t>
            </a:r>
          </a:p>
          <a:p>
            <a:pPr marL="0" indent="0" algn="ctr">
              <a:buNone/>
            </a:pPr>
            <a:endParaRPr lang="en-US" b="1" dirty="0">
              <a:solidFill>
                <a:schemeClr val="bg1"/>
              </a:solidFill>
            </a:endParaRPr>
          </a:p>
          <a:p>
            <a:pPr marL="0" indent="0" algn="ctr">
              <a:buNone/>
            </a:pPr>
            <a:r>
              <a:rPr lang="en-US" b="1" dirty="0">
                <a:solidFill>
                  <a:schemeClr val="bg1"/>
                </a:solidFill>
              </a:rPr>
              <a:t>MY - </a:t>
            </a:r>
            <a:r>
              <a:rPr lang="en-US" b="1" dirty="0" err="1">
                <a:solidFill>
                  <a:schemeClr val="bg1"/>
                </a:solidFill>
              </a:rPr>
              <a:t>stro</a:t>
            </a:r>
            <a:endParaRPr lang="en-US" b="1" dirty="0">
              <a:solidFill>
                <a:schemeClr val="bg1"/>
              </a:solidFill>
            </a:endParaRPr>
          </a:p>
        </p:txBody>
      </p:sp>
    </p:spTree>
    <p:extLst>
      <p:ext uri="{BB962C8B-B14F-4D97-AF65-F5344CB8AC3E}">
        <p14:creationId xmlns:p14="http://schemas.microsoft.com/office/powerpoint/2010/main" val="1103771688"/>
      </p:ext>
    </p:extLst>
  </p:cSld>
  <p:clrMapOvr>
    <a:masterClrMapping/>
  </p:clrMapOvr>
  <mc:AlternateContent xmlns:mc="http://schemas.openxmlformats.org/markup-compatibility/2006" xmlns:p14="http://schemas.microsoft.com/office/powerpoint/2010/main">
    <mc:Choice Requires="p14">
      <p:transition spd="slow" p14:dur="1600" advClick="0" advTm="12000">
        <p14:prism isInverted="1"/>
      </p:transition>
    </mc:Choice>
    <mc:Fallback xmlns="">
      <p:transition spd="slow" advClick="0" advTm="12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14349" y="2057400"/>
            <a:ext cx="9258300" cy="1143000"/>
          </a:xfrm>
        </p:spPr>
        <p:txBody>
          <a:bodyPr/>
          <a:lstStyle/>
          <a:p>
            <a:pPr eaLnBrk="1" hangingPunct="1"/>
            <a:r>
              <a:rPr lang="en-US" altLang="en-US" dirty="0">
                <a:solidFill>
                  <a:srgbClr val="FFCC00"/>
                </a:solidFill>
                <a:latin typeface="Arial Black" pitchFamily="34" charset="0"/>
              </a:rPr>
              <a:t>OTHER INSTRUMENTS</a:t>
            </a:r>
            <a:r>
              <a:rPr lang="en-US" altLang="en-US" dirty="0"/>
              <a:t> </a:t>
            </a:r>
          </a:p>
        </p:txBody>
      </p:sp>
      <p:pic>
        <p:nvPicPr>
          <p:cNvPr id="18435"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800100" y="3953515"/>
            <a:ext cx="1971675" cy="1743075"/>
          </a:xfrm>
          <a:noFill/>
          <a:ln w="19050">
            <a:solidFill>
              <a:srgbClr val="CC9900"/>
            </a:solidFill>
            <a:miter lim="800000"/>
            <a:headEnd/>
            <a:tailEnd/>
          </a:ln>
        </p:spPr>
      </p:pic>
      <p:sp>
        <p:nvSpPr>
          <p:cNvPr id="18437" name="Text Box 5"/>
          <p:cNvSpPr txBox="1">
            <a:spLocks noChangeArrowheads="1"/>
          </p:cNvSpPr>
          <p:nvPr/>
        </p:nvSpPr>
        <p:spPr bwMode="auto">
          <a:xfrm>
            <a:off x="7922672" y="5943600"/>
            <a:ext cx="145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HARP</a:t>
            </a:r>
          </a:p>
        </p:txBody>
      </p:sp>
      <p:sp>
        <p:nvSpPr>
          <p:cNvPr id="18438" name="Text Box 6"/>
          <p:cNvSpPr txBox="1">
            <a:spLocks noChangeArrowheads="1"/>
          </p:cNvSpPr>
          <p:nvPr/>
        </p:nvSpPr>
        <p:spPr bwMode="auto">
          <a:xfrm>
            <a:off x="337543" y="59436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dirty="0">
                <a:solidFill>
                  <a:srgbClr val="FFCC00"/>
                </a:solidFill>
              </a:rPr>
              <a:t>PIANO</a:t>
            </a:r>
          </a:p>
        </p:txBody>
      </p:sp>
      <p:pic>
        <p:nvPicPr>
          <p:cNvPr id="18439" name="Picture 7" descr="celesta">
            <a:hlinkClick r:id="rId4"/>
          </p:cNvPr>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4292203" y="3879162"/>
            <a:ext cx="1789509" cy="1190625"/>
          </a:xfrm>
          <a:ln w="19050">
            <a:solidFill>
              <a:srgbClr val="CC9900"/>
            </a:solidFill>
            <a:miter lim="800000"/>
            <a:headEnd/>
            <a:tailEnd/>
          </a:ln>
        </p:spPr>
      </p:pic>
      <p:sp>
        <p:nvSpPr>
          <p:cNvPr id="18440" name="Rectangle 8"/>
          <p:cNvSpPr>
            <a:spLocks noChangeArrowheads="1"/>
          </p:cNvSpPr>
          <p:nvPr/>
        </p:nvSpPr>
        <p:spPr bwMode="auto">
          <a:xfrm>
            <a:off x="4407373" y="523939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rgbClr val="FFCC00"/>
                </a:solidFill>
              </a:rPr>
              <a:t>CELESTE</a:t>
            </a:r>
          </a:p>
        </p:txBody>
      </p:sp>
      <p:pic>
        <p:nvPicPr>
          <p:cNvPr id="83978" name="Picture 10" descr="http://t2.gstatic.com/images?q=tbn:ANd9GcRISbIQDxB5jDKRjYUR-P0ySctfkEba8gS8xiTrQZc5mFNFMX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3197" y="3901621"/>
            <a:ext cx="1616274" cy="1835150"/>
          </a:xfrm>
          <a:prstGeom prst="rect">
            <a:avLst/>
          </a:prstGeom>
          <a:noFill/>
          <a:ln w="1905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trips(downLeft)">
                                      <p:cBhvr>
                                        <p:cTn id="7" dur="500"/>
                                        <p:tgtEl>
                                          <p:spTgt spid="18434"/>
                                        </p:tgtEl>
                                      </p:cBhvr>
                                    </p:animEffect>
                                  </p:childTnLst>
                                </p:cTn>
                              </p:par>
                            </p:childTnLst>
                          </p:cTn>
                        </p:par>
                        <p:par>
                          <p:cTn id="8" fill="hold" nodeType="afterGroup">
                            <p:stCondLst>
                              <p:cond delay="500"/>
                            </p:stCondLst>
                            <p:childTnLst>
                              <p:par>
                                <p:cTn id="9" presetID="23" presetClass="entr" presetSubtype="16" fill="hold" nodeType="afterEffect">
                                  <p:stCondLst>
                                    <p:cond delay="1000"/>
                                  </p:stCondLst>
                                  <p:childTnLst>
                                    <p:set>
                                      <p:cBhvr>
                                        <p:cTn id="10" dur="1" fill="hold">
                                          <p:stCondLst>
                                            <p:cond delay="0"/>
                                          </p:stCondLst>
                                        </p:cTn>
                                        <p:tgtEl>
                                          <p:spTgt spid="18435"/>
                                        </p:tgtEl>
                                        <p:attrNameLst>
                                          <p:attrName>style.visibility</p:attrName>
                                        </p:attrNameLst>
                                      </p:cBhvr>
                                      <p:to>
                                        <p:strVal val="visible"/>
                                      </p:to>
                                    </p:set>
                                    <p:anim calcmode="lin" valueType="num">
                                      <p:cBhvr>
                                        <p:cTn id="11" dur="500" fill="hold"/>
                                        <p:tgtEl>
                                          <p:spTgt spid="18435"/>
                                        </p:tgtEl>
                                        <p:attrNameLst>
                                          <p:attrName>ppt_w</p:attrName>
                                        </p:attrNameLst>
                                      </p:cBhvr>
                                      <p:tavLst>
                                        <p:tav tm="0">
                                          <p:val>
                                            <p:fltVal val="0"/>
                                          </p:val>
                                        </p:tav>
                                        <p:tav tm="100000">
                                          <p:val>
                                            <p:strVal val="#ppt_w"/>
                                          </p:val>
                                        </p:tav>
                                      </p:tavLst>
                                    </p:anim>
                                    <p:anim calcmode="lin" valueType="num">
                                      <p:cBhvr>
                                        <p:cTn id="12" dur="500" fill="hold"/>
                                        <p:tgtEl>
                                          <p:spTgt spid="18435"/>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000"/>
                            </p:stCondLst>
                            <p:childTnLst>
                              <p:par>
                                <p:cTn id="14" presetID="1" presetClass="entr" presetSubtype="0" fill="hold" grpId="0" nodeType="afterEffect">
                                  <p:stCondLst>
                                    <p:cond delay="0"/>
                                  </p:stCondLst>
                                  <p:childTnLst>
                                    <p:set>
                                      <p:cBhvr>
                                        <p:cTn id="15" dur="1" fill="hold">
                                          <p:stCondLst>
                                            <p:cond delay="499"/>
                                          </p:stCondLst>
                                        </p:cTn>
                                        <p:tgtEl>
                                          <p:spTgt spid="18438"/>
                                        </p:tgtEl>
                                        <p:attrNameLst>
                                          <p:attrName>style.visibility</p:attrName>
                                        </p:attrNameLst>
                                      </p:cBhvr>
                                      <p:to>
                                        <p:strVal val="visible"/>
                                      </p:to>
                                    </p:set>
                                  </p:childTnLst>
                                </p:cTn>
                              </p:par>
                            </p:childTnLst>
                          </p:cTn>
                        </p:par>
                        <p:par>
                          <p:cTn id="16" fill="hold" nodeType="afterGroup">
                            <p:stCondLst>
                              <p:cond delay="2500"/>
                            </p:stCondLst>
                            <p:childTnLst>
                              <p:par>
                                <p:cTn id="17" presetID="23" presetClass="entr" presetSubtype="16" fill="hold" nodeType="afterEffect">
                                  <p:stCondLst>
                                    <p:cond delay="1500"/>
                                  </p:stCondLst>
                                  <p:childTnLst>
                                    <p:set>
                                      <p:cBhvr>
                                        <p:cTn id="18" dur="1" fill="hold">
                                          <p:stCondLst>
                                            <p:cond delay="0"/>
                                          </p:stCondLst>
                                        </p:cTn>
                                        <p:tgtEl>
                                          <p:spTgt spid="18439"/>
                                        </p:tgtEl>
                                        <p:attrNameLst>
                                          <p:attrName>style.visibility</p:attrName>
                                        </p:attrNameLst>
                                      </p:cBhvr>
                                      <p:to>
                                        <p:strVal val="visible"/>
                                      </p:to>
                                    </p:set>
                                    <p:anim calcmode="lin" valueType="num">
                                      <p:cBhvr>
                                        <p:cTn id="19" dur="500" fill="hold"/>
                                        <p:tgtEl>
                                          <p:spTgt spid="18439"/>
                                        </p:tgtEl>
                                        <p:attrNameLst>
                                          <p:attrName>ppt_w</p:attrName>
                                        </p:attrNameLst>
                                      </p:cBhvr>
                                      <p:tavLst>
                                        <p:tav tm="0">
                                          <p:val>
                                            <p:fltVal val="0"/>
                                          </p:val>
                                        </p:tav>
                                        <p:tav tm="100000">
                                          <p:val>
                                            <p:strVal val="#ppt_w"/>
                                          </p:val>
                                        </p:tav>
                                      </p:tavLst>
                                    </p:anim>
                                    <p:anim calcmode="lin" valueType="num">
                                      <p:cBhvr>
                                        <p:cTn id="20" dur="500" fill="hold"/>
                                        <p:tgtEl>
                                          <p:spTgt spid="18439"/>
                                        </p:tgtEl>
                                        <p:attrNameLst>
                                          <p:attrName>ppt_h</p:attrName>
                                        </p:attrNameLst>
                                      </p:cBhvr>
                                      <p:tavLst>
                                        <p:tav tm="0">
                                          <p:val>
                                            <p:fltVal val="0"/>
                                          </p:val>
                                        </p:tav>
                                        <p:tav tm="100000">
                                          <p:val>
                                            <p:strVal val="#ppt_h"/>
                                          </p:val>
                                        </p:tav>
                                      </p:tavLst>
                                    </p:anim>
                                  </p:childTnLst>
                                </p:cTn>
                              </p:par>
                            </p:childTnLst>
                          </p:cTn>
                        </p:par>
                        <p:par>
                          <p:cTn id="21" fill="hold" nodeType="afterGroup">
                            <p:stCondLst>
                              <p:cond delay="4500"/>
                            </p:stCondLst>
                            <p:childTnLst>
                              <p:par>
                                <p:cTn id="22" presetID="1" presetClass="entr" presetSubtype="0" fill="hold" grpId="0" nodeType="afterEffect">
                                  <p:stCondLst>
                                    <p:cond delay="0"/>
                                  </p:stCondLst>
                                  <p:childTnLst>
                                    <p:set>
                                      <p:cBhvr>
                                        <p:cTn id="23" dur="1" fill="hold">
                                          <p:stCondLst>
                                            <p:cond delay="499"/>
                                          </p:stCondLst>
                                        </p:cTn>
                                        <p:tgtEl>
                                          <p:spTgt spid="18440"/>
                                        </p:tgtEl>
                                        <p:attrNameLst>
                                          <p:attrName>style.visibility</p:attrName>
                                        </p:attrNameLst>
                                      </p:cBhvr>
                                      <p:to>
                                        <p:strVal val="visible"/>
                                      </p:to>
                                    </p:set>
                                  </p:childTnLst>
                                </p:cTn>
                              </p:par>
                            </p:childTnLst>
                          </p:cTn>
                        </p:par>
                        <p:par>
                          <p:cTn id="24" fill="hold" nodeType="afterGroup">
                            <p:stCondLst>
                              <p:cond delay="5000"/>
                            </p:stCondLst>
                            <p:childTnLst>
                              <p:par>
                                <p:cTn id="25" presetID="53" presetClass="entr" presetSubtype="16" fill="hold" nodeType="afterEffect">
                                  <p:stCondLst>
                                    <p:cond delay="1000"/>
                                  </p:stCondLst>
                                  <p:childTnLst>
                                    <p:set>
                                      <p:cBhvr>
                                        <p:cTn id="26" dur="1" fill="hold">
                                          <p:stCondLst>
                                            <p:cond delay="0"/>
                                          </p:stCondLst>
                                        </p:cTn>
                                        <p:tgtEl>
                                          <p:spTgt spid="83978"/>
                                        </p:tgtEl>
                                        <p:attrNameLst>
                                          <p:attrName>style.visibility</p:attrName>
                                        </p:attrNameLst>
                                      </p:cBhvr>
                                      <p:to>
                                        <p:strVal val="visible"/>
                                      </p:to>
                                    </p:set>
                                    <p:anim calcmode="lin" valueType="num">
                                      <p:cBhvr>
                                        <p:cTn id="27" dur="500" fill="hold"/>
                                        <p:tgtEl>
                                          <p:spTgt spid="83978"/>
                                        </p:tgtEl>
                                        <p:attrNameLst>
                                          <p:attrName>ppt_w</p:attrName>
                                        </p:attrNameLst>
                                      </p:cBhvr>
                                      <p:tavLst>
                                        <p:tav tm="0">
                                          <p:val>
                                            <p:fltVal val="0"/>
                                          </p:val>
                                        </p:tav>
                                        <p:tav tm="100000">
                                          <p:val>
                                            <p:strVal val="#ppt_w"/>
                                          </p:val>
                                        </p:tav>
                                      </p:tavLst>
                                    </p:anim>
                                    <p:anim calcmode="lin" valueType="num">
                                      <p:cBhvr>
                                        <p:cTn id="28" dur="500" fill="hold"/>
                                        <p:tgtEl>
                                          <p:spTgt spid="83978"/>
                                        </p:tgtEl>
                                        <p:attrNameLst>
                                          <p:attrName>ppt_h</p:attrName>
                                        </p:attrNameLst>
                                      </p:cBhvr>
                                      <p:tavLst>
                                        <p:tav tm="0">
                                          <p:val>
                                            <p:fltVal val="0"/>
                                          </p:val>
                                        </p:tav>
                                        <p:tav tm="100000">
                                          <p:val>
                                            <p:strVal val="#ppt_h"/>
                                          </p:val>
                                        </p:tav>
                                      </p:tavLst>
                                    </p:anim>
                                    <p:animEffect transition="in" filter="fade">
                                      <p:cBhvr>
                                        <p:cTn id="29" dur="500"/>
                                        <p:tgtEl>
                                          <p:spTgt spid="83978"/>
                                        </p:tgtEl>
                                      </p:cBhvr>
                                    </p:animEffect>
                                  </p:childTnLst>
                                </p:cTn>
                              </p:par>
                            </p:childTnLst>
                          </p:cTn>
                        </p:par>
                        <p:par>
                          <p:cTn id="30" fill="hold" nodeType="afterGroup">
                            <p:stCondLst>
                              <p:cond delay="6500"/>
                            </p:stCondLst>
                            <p:childTnLst>
                              <p:par>
                                <p:cTn id="31" presetID="1" presetClass="entr" presetSubtype="0" fill="hold" grpId="0" nodeType="afterEffect">
                                  <p:stCondLst>
                                    <p:cond delay="0"/>
                                  </p:stCondLst>
                                  <p:childTnLst>
                                    <p:set>
                                      <p:cBhvr>
                                        <p:cTn id="32" dur="1" fill="hold">
                                          <p:stCondLst>
                                            <p:cond delay="499"/>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7" grpId="0" autoUpdateAnimBg="0"/>
      <p:bldP spid="18438" grpId="0" autoUpdateAnimBg="0"/>
      <p:bldP spid="1844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17AF4D-4D46-7C4B-B65B-DF5666162BFE}"/>
              </a:ext>
            </a:extLst>
          </p:cNvPr>
          <p:cNvSpPr txBox="1"/>
          <p:nvPr/>
        </p:nvSpPr>
        <p:spPr>
          <a:xfrm>
            <a:off x="24409" y="3158569"/>
            <a:ext cx="5194699" cy="1077218"/>
          </a:xfrm>
          <a:prstGeom prst="rect">
            <a:avLst/>
          </a:prstGeom>
          <a:noFill/>
        </p:spPr>
        <p:txBody>
          <a:bodyPr wrap="square" rtlCol="0">
            <a:spAutoFit/>
          </a:bodyPr>
          <a:lstStyle/>
          <a:p>
            <a:pPr algn="ctr"/>
            <a:r>
              <a:rPr lang="en-US" sz="3200" dirty="0">
                <a:solidFill>
                  <a:schemeClr val="tx1">
                    <a:lumMod val="85000"/>
                  </a:schemeClr>
                </a:solidFill>
                <a:latin typeface="+mn-lt"/>
                <a:cs typeface="Futura Medium" panose="020B0602020204020303" pitchFamily="34" charset="-79"/>
              </a:rPr>
              <a:t>What kind of music frightens balloons?</a:t>
            </a:r>
          </a:p>
        </p:txBody>
      </p:sp>
      <p:sp>
        <p:nvSpPr>
          <p:cNvPr id="8" name="TextBox 7">
            <a:extLst>
              <a:ext uri="{FF2B5EF4-FFF2-40B4-BE49-F238E27FC236}">
                <a16:creationId xmlns:a16="http://schemas.microsoft.com/office/drawing/2014/main" id="{54390B56-3EEB-0646-8AB8-8609E1D5108D}"/>
              </a:ext>
            </a:extLst>
          </p:cNvPr>
          <p:cNvSpPr txBox="1"/>
          <p:nvPr/>
        </p:nvSpPr>
        <p:spPr>
          <a:xfrm rot="21027482">
            <a:off x="1556643" y="4962618"/>
            <a:ext cx="4101293" cy="923330"/>
          </a:xfrm>
          <a:prstGeom prst="rect">
            <a:avLst/>
          </a:prstGeom>
          <a:noFill/>
        </p:spPr>
        <p:txBody>
          <a:bodyPr wrap="square" rtlCol="0">
            <a:spAutoFit/>
          </a:bodyPr>
          <a:lstStyle/>
          <a:p>
            <a:r>
              <a:rPr lang="en-US" sz="5400" b="1" dirty="0">
                <a:solidFill>
                  <a:schemeClr val="tx1">
                    <a:lumMod val="85000"/>
                  </a:schemeClr>
                </a:solidFill>
                <a:latin typeface="Avenir Roman" panose="02000503020000020003" pitchFamily="2" charset="0"/>
                <a:cs typeface="Futura Medium" panose="020B0602020204020303" pitchFamily="34" charset="-79"/>
              </a:rPr>
              <a:t>POP</a:t>
            </a:r>
            <a:r>
              <a:rPr lang="en-US" sz="5400" dirty="0">
                <a:solidFill>
                  <a:schemeClr val="tx1">
                    <a:lumMod val="85000"/>
                  </a:schemeClr>
                </a:solidFill>
                <a:latin typeface="Avenir Roman" panose="02000503020000020003" pitchFamily="2" charset="0"/>
                <a:cs typeface="Futura Medium" panose="020B0602020204020303" pitchFamily="34" charset="-79"/>
              </a:rPr>
              <a:t> Music!</a:t>
            </a:r>
          </a:p>
        </p:txBody>
      </p:sp>
      <p:pic>
        <p:nvPicPr>
          <p:cNvPr id="2" name="Picture 1">
            <a:extLst>
              <a:ext uri="{FF2B5EF4-FFF2-40B4-BE49-F238E27FC236}">
                <a16:creationId xmlns:a16="http://schemas.microsoft.com/office/drawing/2014/main" id="{066F3AF3-13D5-2A45-832D-9EB479B3C89B}"/>
              </a:ext>
            </a:extLst>
          </p:cNvPr>
          <p:cNvPicPr>
            <a:picLocks noChangeAspect="1"/>
          </p:cNvPicPr>
          <p:nvPr/>
        </p:nvPicPr>
        <p:blipFill>
          <a:blip r:embed="rId2"/>
          <a:stretch>
            <a:fillRect/>
          </a:stretch>
        </p:blipFill>
        <p:spPr>
          <a:xfrm>
            <a:off x="6593302" y="2747298"/>
            <a:ext cx="2891743" cy="4075003"/>
          </a:xfrm>
          <a:prstGeom prst="rect">
            <a:avLst/>
          </a:prstGeom>
        </p:spPr>
      </p:pic>
      <p:pic>
        <p:nvPicPr>
          <p:cNvPr id="31" name="Picture 30" descr="A close up of a logo&#10;&#10;Description automatically generated">
            <a:extLst>
              <a:ext uri="{FF2B5EF4-FFF2-40B4-BE49-F238E27FC236}">
                <a16:creationId xmlns:a16="http://schemas.microsoft.com/office/drawing/2014/main" id="{A2895324-CE79-9846-85FC-65CCBD52F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4521" y="3563631"/>
            <a:ext cx="1319022" cy="1004136"/>
          </a:xfrm>
          <a:prstGeom prst="rect">
            <a:avLst/>
          </a:prstGeom>
        </p:spPr>
      </p:pic>
      <p:pic>
        <p:nvPicPr>
          <p:cNvPr id="32" name="Picture 31" descr="A close up of a logo&#10;&#10;Description automatically generated">
            <a:extLst>
              <a:ext uri="{FF2B5EF4-FFF2-40B4-BE49-F238E27FC236}">
                <a16:creationId xmlns:a16="http://schemas.microsoft.com/office/drawing/2014/main" id="{1DC2E007-6F35-2B4B-94D8-D8B81A828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8" y="3581619"/>
            <a:ext cx="818085" cy="6227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0CE73C2D-4BAF-D148-9946-E4C9ABB1F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486" y="3107029"/>
            <a:ext cx="1008830" cy="767995"/>
          </a:xfrm>
          <a:prstGeom prst="rect">
            <a:avLst/>
          </a:prstGeom>
        </p:spPr>
      </p:pic>
    </p:spTree>
    <p:extLst>
      <p:ext uri="{BB962C8B-B14F-4D97-AF65-F5344CB8AC3E}">
        <p14:creationId xmlns:p14="http://schemas.microsoft.com/office/powerpoint/2010/main" val="3867020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700" y="2819400"/>
            <a:ext cx="8915400" cy="2554545"/>
          </a:xfrm>
          <a:prstGeom prst="rect">
            <a:avLst/>
          </a:prstGeom>
          <a:noFill/>
        </p:spPr>
        <p:txBody>
          <a:bodyPr wrap="square" lIns="91440" tIns="45720" rIns="91440" bIns="45720">
            <a:spAutoFit/>
          </a:bodyPr>
          <a:lstStyle/>
          <a:p>
            <a:pPr algn="ctr"/>
            <a:endParaRPr lang="en-US" sz="8000" b="1" dirty="0">
              <a:ln w="22225">
                <a:solidFill>
                  <a:srgbClr val="65B2FF"/>
                </a:solidFill>
                <a:prstDash val="solid"/>
              </a:ln>
              <a:solidFill>
                <a:srgbClr val="99CCFF"/>
              </a:solidFill>
            </a:endParaRPr>
          </a:p>
          <a:p>
            <a:pPr algn="ctr"/>
            <a:endParaRPr lang="en-US" sz="8000" b="1" i="1" cap="none" spc="0" dirty="0">
              <a:ln w="17780" cmpd="sng">
                <a:solidFill>
                  <a:schemeClr val="accent1">
                    <a:tint val="3000"/>
                  </a:schemeClr>
                </a:solidFill>
                <a:prstDash val="solid"/>
                <a:miter lim="800000"/>
              </a:ln>
              <a:solidFill>
                <a:srgbClr val="FF9933"/>
              </a:solidFill>
              <a:effectLst>
                <a:outerShdw blurRad="55000" dist="50800" dir="5400000" algn="tl">
                  <a:srgbClr val="000000">
                    <a:alpha val="33000"/>
                  </a:srgbClr>
                </a:outerShdw>
              </a:effectLst>
            </a:endParaRPr>
          </a:p>
        </p:txBody>
      </p:sp>
      <p:pic>
        <p:nvPicPr>
          <p:cNvPr id="5" name="Picture 4">
            <a:extLst>
              <a:ext uri="{FF2B5EF4-FFF2-40B4-BE49-F238E27FC236}">
                <a16:creationId xmlns:a16="http://schemas.microsoft.com/office/drawing/2014/main" id="{5091C488-D27C-454E-81D0-EFAEC2BF5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6" y="5562600"/>
            <a:ext cx="5807868" cy="945176"/>
          </a:xfrm>
          <a:prstGeom prst="rect">
            <a:avLst/>
          </a:prstGeom>
        </p:spPr>
      </p:pic>
      <p:pic>
        <p:nvPicPr>
          <p:cNvPr id="7" name="Picture 2">
            <a:extLst>
              <a:ext uri="{FF2B5EF4-FFF2-40B4-BE49-F238E27FC236}">
                <a16:creationId xmlns:a16="http://schemas.microsoft.com/office/drawing/2014/main" id="{79938AFA-88BD-4CFB-83BA-5394299D40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9153" y="2497804"/>
            <a:ext cx="910542" cy="81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Q:\Education\2014-15\Logos\POPS Logos\POPS Logo FINAL b&amp;w.jpg">
            <a:extLst>
              <a:ext uri="{FF2B5EF4-FFF2-40B4-BE49-F238E27FC236}">
                <a16:creationId xmlns:a16="http://schemas.microsoft.com/office/drawing/2014/main" id="{59130B4F-C02F-4EFD-9403-B7674F9F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882" y="2545890"/>
            <a:ext cx="838094" cy="8486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062E69-B68E-4128-BEBB-09064CFACDD2}"/>
              </a:ext>
            </a:extLst>
          </p:cNvPr>
          <p:cNvSpPr txBox="1"/>
          <p:nvPr/>
        </p:nvSpPr>
        <p:spPr>
          <a:xfrm>
            <a:off x="2005362" y="2201225"/>
            <a:ext cx="6181236" cy="2246769"/>
          </a:xfrm>
          <a:prstGeom prst="rect">
            <a:avLst/>
          </a:prstGeom>
          <a:noFill/>
        </p:spPr>
        <p:txBody>
          <a:bodyPr wrap="square" rtlCol="0">
            <a:spAutoFit/>
          </a:bodyPr>
          <a:lstStyle/>
          <a:p>
            <a:pPr algn="ctr"/>
            <a:r>
              <a:rPr lang="en-US" sz="2800" b="1" dirty="0">
                <a:solidFill>
                  <a:schemeClr val="bg1"/>
                </a:solidFill>
              </a:rPr>
              <a:t>Utah Symphony is grateful for generous funding from Professional Outreach Programs </a:t>
            </a:r>
          </a:p>
          <a:p>
            <a:pPr algn="ctr"/>
            <a:r>
              <a:rPr lang="en-US" sz="2800" b="1" dirty="0">
                <a:solidFill>
                  <a:schemeClr val="bg1"/>
                </a:solidFill>
              </a:rPr>
              <a:t>in the Schools </a:t>
            </a:r>
          </a:p>
          <a:p>
            <a:pPr algn="ctr"/>
            <a:r>
              <a:rPr lang="en-US" sz="2800" b="1" dirty="0">
                <a:solidFill>
                  <a:schemeClr val="bg1"/>
                </a:solidFill>
              </a:rPr>
              <a:t>and the Utah State Legislature.</a:t>
            </a:r>
          </a:p>
        </p:txBody>
      </p:sp>
    </p:spTree>
    <p:extLst>
      <p:ext uri="{BB962C8B-B14F-4D97-AF65-F5344CB8AC3E}">
        <p14:creationId xmlns:p14="http://schemas.microsoft.com/office/powerpoint/2010/main" val="1785583126"/>
      </p:ext>
    </p:extLst>
  </p:cSld>
  <p:clrMapOvr>
    <a:masterClrMapping/>
  </p:clrMapOvr>
  <mc:AlternateContent xmlns:mc="http://schemas.openxmlformats.org/markup-compatibility/2006">
    <mc:Choice xmlns:p14="http://schemas.microsoft.com/office/powerpoint/2010/main" Requires="p14">
      <p:transition spd="slow" p14:dur="1200" advClick="0" advTm="4000">
        <p14:prism/>
      </p:transition>
    </mc:Choice>
    <mc:Fallback>
      <p:transition spd="slow" advClick="0" advTm="4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71487" y="2057400"/>
            <a:ext cx="9344025" cy="1143000"/>
          </a:xfrm>
        </p:spPr>
        <p:txBody>
          <a:bodyPr/>
          <a:lstStyle/>
          <a:p>
            <a:pPr eaLnBrk="1" hangingPunct="1"/>
            <a:br>
              <a:rPr lang="en-US" altLang="en-US" sz="4000" dirty="0">
                <a:solidFill>
                  <a:schemeClr val="bg1"/>
                </a:solidFill>
              </a:rPr>
            </a:br>
            <a:r>
              <a:rPr lang="en-US" altLang="en-US" sz="3600" i="1" dirty="0">
                <a:solidFill>
                  <a:schemeClr val="bg1"/>
                </a:solidFill>
              </a:rPr>
              <a:t>UTAH SYMPHONY FEATURED MUSICIAN</a:t>
            </a:r>
            <a:br>
              <a:rPr lang="en-US" altLang="en-US" sz="3600" i="1" dirty="0">
                <a:solidFill>
                  <a:schemeClr val="bg1"/>
                </a:solidFill>
              </a:rPr>
            </a:br>
            <a:endParaRPr lang="en-US" altLang="en-US" sz="3600" i="1" dirty="0">
              <a:solidFill>
                <a:schemeClr val="bg1"/>
              </a:solidFill>
            </a:endParaRPr>
          </a:p>
        </p:txBody>
      </p:sp>
      <p:sp>
        <p:nvSpPr>
          <p:cNvPr id="39939" name="Rectangle 3"/>
          <p:cNvSpPr>
            <a:spLocks noGrp="1" noChangeArrowheads="1"/>
          </p:cNvSpPr>
          <p:nvPr>
            <p:ph type="body" sz="half" idx="1"/>
          </p:nvPr>
        </p:nvSpPr>
        <p:spPr>
          <a:xfrm>
            <a:off x="4838700" y="4348843"/>
            <a:ext cx="4713596" cy="1691185"/>
          </a:xfrm>
        </p:spPr>
        <p:txBody>
          <a:bodyPr/>
          <a:lstStyle/>
          <a:p>
            <a:pPr marL="0" indent="0" eaLnBrk="1" hangingPunct="1">
              <a:buFontTx/>
              <a:buNone/>
            </a:pPr>
            <a:r>
              <a:rPr lang="en-US" altLang="en-US" b="1" dirty="0">
                <a:solidFill>
                  <a:srgbClr val="FFC000"/>
                </a:solidFill>
              </a:rPr>
              <a:t>Eric Hopkins </a:t>
            </a:r>
            <a:r>
              <a:rPr lang="en-US" altLang="en-US" b="1" dirty="0">
                <a:solidFill>
                  <a:schemeClr val="bg1"/>
                </a:solidFill>
              </a:rPr>
              <a:t>plays percussion in the Utah Symphony.  </a:t>
            </a:r>
          </a:p>
          <a:p>
            <a:pPr marL="0" indent="0" eaLnBrk="1" hangingPunct="1">
              <a:buFontTx/>
              <a:buNone/>
            </a:pPr>
            <a:endParaRPr lang="en-US" altLang="en-US" b="1" dirty="0">
              <a:solidFill>
                <a:schemeClr val="bg1"/>
              </a:solidFill>
            </a:endParaRPr>
          </a:p>
        </p:txBody>
      </p:sp>
      <p:pic>
        <p:nvPicPr>
          <p:cNvPr id="5123" name="Picture 3" descr="P:\edu\Pictures\Orchestra Slide Show Pictures\E Hopkins 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73072">
            <a:off x="1264203" y="3344330"/>
            <a:ext cx="2100682" cy="2800910"/>
          </a:xfrm>
          <a:prstGeom prst="rect">
            <a:avLst/>
          </a:prstGeom>
          <a:noFill/>
          <a:ln w="25400">
            <a:solidFill>
              <a:srgbClr val="CC99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81238"/>
      </p:ext>
    </p:extLst>
  </p:cSld>
  <p:clrMapOvr>
    <a:masterClrMapping/>
  </p:clrMapOvr>
  <mc:AlternateContent xmlns:mc="http://schemas.openxmlformats.org/markup-compatibility/2006" xmlns:p14="http://schemas.microsoft.com/office/powerpoint/2010/main">
    <mc:Choice Requires="p14">
      <p:transition spd="slow" p14:dur="1500" advClick="0" advTm="7000">
        <p:zoom/>
      </p:transition>
    </mc:Choice>
    <mc:Fallback xmlns="">
      <p:transition spd="slow" advClick="0" advTm="7000">
        <p:zo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14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1"/>
          <p:cNvPicPr>
            <a:picLocks noChangeAspect="1" noChangeArrowheads="1"/>
          </p:cNvPicPr>
          <p:nvPr/>
        </p:nvPicPr>
        <p:blipFill>
          <a:blip r:embed="rId2" cstate="print">
            <a:lum bright="20000" contrast="40000"/>
          </a:blip>
          <a:srcRect/>
          <a:stretch>
            <a:fillRect/>
          </a:stretch>
        </p:blipFill>
        <p:spPr bwMode="auto">
          <a:xfrm rot="223723">
            <a:off x="5837260" y="2468426"/>
            <a:ext cx="2869611" cy="3826149"/>
          </a:xfrm>
          <a:prstGeom prst="rect">
            <a:avLst/>
          </a:prstGeom>
          <a:noFill/>
          <a:ln w="25400">
            <a:solidFill>
              <a:srgbClr val="4F6228"/>
            </a:solidFill>
            <a:miter lim="800000"/>
            <a:headEnd/>
            <a:tailEnd/>
          </a:ln>
        </p:spPr>
      </p:pic>
      <p:sp>
        <p:nvSpPr>
          <p:cNvPr id="6" name="Text Placeholder 2"/>
          <p:cNvSpPr txBox="1">
            <a:spLocks/>
          </p:cNvSpPr>
          <p:nvPr/>
        </p:nvSpPr>
        <p:spPr bwMode="auto">
          <a:xfrm>
            <a:off x="1104900" y="3048000"/>
            <a:ext cx="3943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mn-lt"/>
                <a:ea typeface="+mn-ea"/>
                <a:cs typeface="+mn-cs"/>
              </a:rPr>
              <a:t>Eric started percussion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mn-lt"/>
                <a:ea typeface="+mn-ea"/>
                <a:cs typeface="+mn-cs"/>
              </a:rPr>
              <a:t>lessons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mn-lt"/>
                <a:ea typeface="+mn-ea"/>
                <a:cs typeface="+mn-cs"/>
              </a:rPr>
              <a:t>“by accident.”</a:t>
            </a:r>
          </a:p>
        </p:txBody>
      </p:sp>
    </p:spTree>
  </p:cSld>
  <p:clrMapOvr>
    <a:masterClrMapping/>
  </p:clrMapOvr>
  <mc:AlternateContent xmlns:mc="http://schemas.openxmlformats.org/markup-compatibility/2006" xmlns:p14="http://schemas.microsoft.com/office/powerpoint/2010/main">
    <mc:Choice Requires="p14">
      <p:transition spd="slow" p14:dur="1500" advClick="0" advTm="8000">
        <p:zoom/>
      </p:transition>
    </mc:Choice>
    <mc:Fallback xmlns="">
      <p:transition spd="slow" advClick="0" advTm="8000">
        <p:zo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33900" y="2933701"/>
            <a:ext cx="5448464" cy="2895600"/>
          </a:xfrm>
        </p:spPr>
        <p:txBody>
          <a:bodyPr/>
          <a:lstStyle/>
          <a:p>
            <a:pPr marL="0" indent="0">
              <a:buNone/>
            </a:pPr>
            <a:r>
              <a:rPr lang="en-US" sz="2800" b="1" dirty="0">
                <a:solidFill>
                  <a:schemeClr val="bg1"/>
                </a:solidFill>
              </a:rPr>
              <a:t>In 8</a:t>
            </a:r>
            <a:r>
              <a:rPr lang="en-US" sz="2800" b="1" baseline="30000" dirty="0">
                <a:solidFill>
                  <a:schemeClr val="bg1"/>
                </a:solidFill>
              </a:rPr>
              <a:t>th</a:t>
            </a:r>
            <a:r>
              <a:rPr lang="en-US" sz="2800" b="1" dirty="0">
                <a:solidFill>
                  <a:schemeClr val="bg1"/>
                </a:solidFill>
              </a:rPr>
              <a:t> grade, he and a friend needed to change their class schedules.  Asked what class they wanted to take instead, they said “Okay, we’ll be in band.”</a:t>
            </a:r>
          </a:p>
        </p:txBody>
      </p:sp>
      <p:pic>
        <p:nvPicPr>
          <p:cNvPr id="5" name="Picture 1"/>
          <p:cNvPicPr>
            <a:picLocks noChangeAspect="1" noChangeArrowheads="1"/>
          </p:cNvPicPr>
          <p:nvPr/>
        </p:nvPicPr>
        <p:blipFill>
          <a:blip r:embed="rId2" cstate="print">
            <a:lum bright="20000" contrast="40000"/>
          </a:blip>
          <a:srcRect/>
          <a:stretch>
            <a:fillRect/>
          </a:stretch>
        </p:blipFill>
        <p:spPr bwMode="auto">
          <a:xfrm rot="-367704">
            <a:off x="941650" y="2516900"/>
            <a:ext cx="3007481" cy="3546907"/>
          </a:xfrm>
          <a:prstGeom prst="rect">
            <a:avLst/>
          </a:prstGeom>
          <a:noFill/>
        </p:spPr>
      </p:pic>
    </p:spTree>
    <p:extLst>
      <p:ext uri="{BB962C8B-B14F-4D97-AF65-F5344CB8AC3E}">
        <p14:creationId xmlns:p14="http://schemas.microsoft.com/office/powerpoint/2010/main" val="3987587714"/>
      </p:ext>
    </p:extLst>
  </p:cSld>
  <p:clrMapOvr>
    <a:masterClrMapping/>
  </p:clrMapOvr>
  <mc:AlternateContent xmlns:mc="http://schemas.openxmlformats.org/markup-compatibility/2006" xmlns:p14="http://schemas.microsoft.com/office/powerpoint/2010/main">
    <mc:Choice Requires="p14">
      <p:transition spd="slow" p14:dur="1200" advClick="0" advTm="11000">
        <p:zoom/>
      </p:transition>
    </mc:Choice>
    <mc:Fallback xmlns="">
      <p:transition spd="slow" advClick="0" advTm="11000">
        <p:zo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86500" y="3242582"/>
            <a:ext cx="3429000" cy="2277836"/>
          </a:xfrm>
        </p:spPr>
        <p:txBody>
          <a:bodyPr/>
          <a:lstStyle/>
          <a:p>
            <a:pPr marL="0" indent="0">
              <a:buNone/>
            </a:pPr>
            <a:r>
              <a:rPr lang="en-US" sz="2800" b="1" dirty="0">
                <a:solidFill>
                  <a:schemeClr val="bg1"/>
                </a:solidFill>
              </a:rPr>
              <a:t>He continued playing in band through high school.</a:t>
            </a:r>
          </a:p>
        </p:txBody>
      </p:sp>
      <p:pic>
        <p:nvPicPr>
          <p:cNvPr id="2050" name="Picture 2" descr="P:\edu\Pictures\Orchestra Slide Show Pictures\E Hopkins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49" y="2732151"/>
            <a:ext cx="4948045" cy="3298697"/>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5900" y="6172200"/>
            <a:ext cx="1065072" cy="369332"/>
          </a:xfrm>
          <a:prstGeom prst="rect">
            <a:avLst/>
          </a:prstGeom>
          <a:noFill/>
        </p:spPr>
        <p:txBody>
          <a:bodyPr wrap="square" rtlCol="0">
            <a:spAutoFit/>
          </a:bodyPr>
          <a:lstStyle/>
          <a:p>
            <a:r>
              <a:rPr lang="en-US" dirty="0">
                <a:solidFill>
                  <a:schemeClr val="bg1"/>
                </a:solidFill>
              </a:rPr>
              <a:t>Eric</a:t>
            </a:r>
          </a:p>
        </p:txBody>
      </p:sp>
      <p:cxnSp>
        <p:nvCxnSpPr>
          <p:cNvPr id="7" name="Straight Arrow Connector 6"/>
          <p:cNvCxnSpPr/>
          <p:nvPr/>
        </p:nvCxnSpPr>
        <p:spPr>
          <a:xfrm flipV="1">
            <a:off x="1858671" y="5232163"/>
            <a:ext cx="568908" cy="940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598704"/>
      </p:ext>
    </p:extLst>
  </p:cSld>
  <p:clrMapOvr>
    <a:masterClrMapping/>
  </p:clrMapOvr>
  <mc:AlternateContent xmlns:mc="http://schemas.openxmlformats.org/markup-compatibility/2006" xmlns:p14="http://schemas.microsoft.com/office/powerpoint/2010/main">
    <mc:Choice Requires="p14">
      <p:transition spd="slow" p14:dur="1500" advClick="0" advTm="8000">
        <p:zoom/>
      </p:transition>
    </mc:Choice>
    <mc:Fallback xmlns="">
      <p:transition spd="slow" advClick="0" advTm="8000">
        <p:zo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0075" y="3429001"/>
            <a:ext cx="4543425" cy="2743200"/>
          </a:xfrm>
        </p:spPr>
        <p:txBody>
          <a:bodyPr/>
          <a:lstStyle/>
          <a:p>
            <a:pPr marL="0" indent="0">
              <a:buNone/>
            </a:pPr>
            <a:r>
              <a:rPr lang="en-US" b="1" dirty="0">
                <a:solidFill>
                  <a:schemeClr val="bg1"/>
                </a:solidFill>
              </a:rPr>
              <a:t>At Florida State University he started out as a music education major.</a:t>
            </a:r>
          </a:p>
        </p:txBody>
      </p:sp>
      <p:pic>
        <p:nvPicPr>
          <p:cNvPr id="4098" name="Picture 2" descr="P:\edu\Pictures\Orchestra Slide Show Pictures\E Hopkins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00764">
            <a:off x="5833601" y="2510219"/>
            <a:ext cx="3157787" cy="3742561"/>
          </a:xfrm>
          <a:prstGeom prst="rect">
            <a:avLst/>
          </a:prstGeom>
          <a:noFill/>
          <a:ln w="25400">
            <a:solidFill>
              <a:srgbClr val="CC99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96625"/>
      </p:ext>
    </p:extLst>
  </p:cSld>
  <p:clrMapOvr>
    <a:masterClrMapping/>
  </p:clrMapOvr>
  <mc:AlternateContent xmlns:mc="http://schemas.openxmlformats.org/markup-compatibility/2006" xmlns:p14="http://schemas.microsoft.com/office/powerpoint/2010/main">
    <mc:Choice Requires="p14">
      <p:transition spd="slow" p14:dur="1500" advClick="0" advTm="8000">
        <p:zoom/>
      </p:transition>
    </mc:Choice>
    <mc:Fallback xmlns="">
      <p:transition spd="slow" advClick="0" advTm="8000">
        <p:zo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342900" y="2209800"/>
            <a:ext cx="9601200" cy="1600200"/>
          </a:xfrm>
        </p:spPr>
        <p:txBody>
          <a:bodyPr/>
          <a:lstStyle/>
          <a:p>
            <a:pPr marL="0" indent="0" algn="ctr">
              <a:buNone/>
            </a:pPr>
            <a:r>
              <a:rPr lang="en-US" sz="2600" b="1" dirty="0">
                <a:solidFill>
                  <a:schemeClr val="bg1"/>
                </a:solidFill>
              </a:rPr>
              <a:t>Eric was working on his Master’s Degree at the Manhattan School of Music when he got this job in our orchestra. </a:t>
            </a:r>
          </a:p>
        </p:txBody>
      </p:sp>
      <p:pic>
        <p:nvPicPr>
          <p:cNvPr id="3074" name="Picture 2" descr="P:\edu\Pictures\Orchestra Slide Show Pictures\E Hopkin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6013" y="3276600"/>
            <a:ext cx="4774973" cy="2817901"/>
          </a:xfrm>
          <a:prstGeom prst="rect">
            <a:avLst/>
          </a:prstGeom>
          <a:noFill/>
          <a:ln w="25400">
            <a:solidFill>
              <a:srgbClr val="CC99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529150"/>
      </p:ext>
    </p:extLst>
  </p:cSld>
  <p:clrMapOvr>
    <a:masterClrMapping/>
  </p:clrMapOvr>
  <mc:AlternateContent xmlns:mc="http://schemas.openxmlformats.org/markup-compatibility/2006" xmlns:p14="http://schemas.microsoft.com/office/powerpoint/2010/main">
    <mc:Choice Requires="p14">
      <p:transition spd="slow" p14:dur="1500" advClick="0" advTm="10000">
        <p:zoom/>
      </p:transition>
    </mc:Choice>
    <mc:Fallback xmlns="">
      <p:transition spd="slow" advClick="0" advTm="10000">
        <p:zo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600700" y="2765946"/>
            <a:ext cx="4286250" cy="3368154"/>
          </a:xfrm>
        </p:spPr>
        <p:txBody>
          <a:bodyPr/>
          <a:lstStyle/>
          <a:p>
            <a:pPr marL="0" indent="0">
              <a:buNone/>
            </a:pPr>
            <a:r>
              <a:rPr lang="en-US" sz="2800" b="1" dirty="0">
                <a:solidFill>
                  <a:schemeClr val="bg1"/>
                </a:solidFill>
              </a:rPr>
              <a:t>Eric enjoys all the natural beauty to be explored in Utah.  Pictured here with three orchestra friends,  Eric is on the right.</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2209800"/>
            <a:ext cx="4800600" cy="4267200"/>
          </a:xfrm>
          <a:prstGeom prst="rect">
            <a:avLst/>
          </a:prstGeom>
          <a:noFill/>
          <a:ln w="12700">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73461"/>
      </p:ext>
    </p:extLst>
  </p:cSld>
  <p:clrMapOvr>
    <a:masterClrMapping/>
  </p:clrMapOvr>
  <mc:AlternateContent xmlns:mc="http://schemas.openxmlformats.org/markup-compatibility/2006" xmlns:p14="http://schemas.microsoft.com/office/powerpoint/2010/main">
    <mc:Choice Requires="p14">
      <p:transition spd="slow" p14:dur="1500" advClick="0" advTm="12000">
        <p:zoom/>
      </p:transition>
    </mc:Choice>
    <mc:Fallback xmlns="">
      <p:transition spd="slow" advClick="0" advTm="12000">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2"/>
          <p:cNvPicPr>
            <a:picLocks noGrp="1" noChangeAspect="1"/>
          </p:cNvPicPr>
          <p:nvPr>
            <p:ph sz="half" idx="1"/>
          </p:nvPr>
        </p:nvPicPr>
        <p:blipFill>
          <a:blip r:embed="rId2" cstate="print"/>
          <a:stretch>
            <a:fillRect/>
          </a:stretch>
        </p:blipFill>
        <p:spPr>
          <a:xfrm rot="249692">
            <a:off x="1374361" y="2587664"/>
            <a:ext cx="2302603" cy="3309871"/>
          </a:xfrm>
          <a:prstGeom prst="rect">
            <a:avLst/>
          </a:prstGeom>
          <a:ln w="28575">
            <a:solidFill>
              <a:schemeClr val="accent3">
                <a:lumMod val="50000"/>
              </a:schemeClr>
            </a:solidFill>
          </a:ln>
        </p:spPr>
      </p:pic>
      <p:sp>
        <p:nvSpPr>
          <p:cNvPr id="6" name="Content Placeholder 3"/>
          <p:cNvSpPr txBox="1">
            <a:spLocks/>
          </p:cNvSpPr>
          <p:nvPr/>
        </p:nvSpPr>
        <p:spPr>
          <a:xfrm>
            <a:off x="5127171" y="3581400"/>
            <a:ext cx="4714875"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endParaRPr lang="en-US" altLang="en-US" b="1" dirty="0">
              <a:solidFill>
                <a:schemeClr val="bg1"/>
              </a:solidFill>
            </a:endParaRPr>
          </a:p>
          <a:p>
            <a:pPr marL="0" indent="0">
              <a:buFontTx/>
              <a:buNone/>
            </a:pPr>
            <a:r>
              <a:rPr lang="en-US" altLang="en-US" b="1" dirty="0">
                <a:solidFill>
                  <a:schemeClr val="bg1"/>
                </a:solidFill>
              </a:rPr>
              <a:t>Maestro Thierry Fischer is the Music Director of the Utah Symphony.</a:t>
            </a:r>
          </a:p>
        </p:txBody>
      </p:sp>
    </p:spTree>
    <p:extLst>
      <p:ext uri="{BB962C8B-B14F-4D97-AF65-F5344CB8AC3E}">
        <p14:creationId xmlns:p14="http://schemas.microsoft.com/office/powerpoint/2010/main" val="1369271887"/>
      </p:ext>
    </p:extLst>
  </p:cSld>
  <p:clrMapOvr>
    <a:masterClrMapping/>
  </p:clrMapOvr>
  <mc:AlternateContent xmlns:mc="http://schemas.openxmlformats.org/markup-compatibility/2006" xmlns:p14="http://schemas.microsoft.com/office/powerpoint/2010/main">
    <mc:Choice Requires="p14">
      <p:transition spd="slow" p14:dur="1600" advClick="0" advTm="8000">
        <p14:prism isInverted="1"/>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11358</TotalTime>
  <Words>1833</Words>
  <Application>Microsoft Office PowerPoint</Application>
  <PresentationFormat>35mm Slides</PresentationFormat>
  <Paragraphs>309</Paragraphs>
  <Slides>89</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Arial Black</vt:lpstr>
      <vt:lpstr>Avenir Black</vt:lpstr>
      <vt:lpstr>Avenir Roman</vt:lpstr>
      <vt:lpstr>Calibri</vt:lpstr>
      <vt:lpstr>Futura Medium</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Utah Symphony’s annual  Ski Day with the Maestro</vt:lpstr>
      <vt:lpstr>PowerPoint Presentation</vt:lpstr>
      <vt:lpstr>PowerPoint Presentation</vt:lpstr>
      <vt:lpstr>Thanks to Our Sponsors</vt:lpstr>
      <vt:lpstr>PowerPoint Presentation</vt:lpstr>
      <vt:lpstr>PowerPoint Presentation</vt:lpstr>
      <vt:lpstr>PowerPoint Presentation</vt:lpstr>
      <vt:lpstr>PowerPoint Presentation</vt:lpstr>
      <vt:lpstr>PowerPoint Presentation</vt:lpstr>
      <vt:lpstr>PowerPoint Presentation</vt:lpstr>
      <vt:lpstr>Groups of musicians visit area hospitals to play for patients, families and staff</vt:lpstr>
      <vt:lpstr>PowerPoint Presentation</vt:lpstr>
      <vt:lpstr>PowerPoint Presentation</vt:lpstr>
      <vt:lpstr>PowerPoint Presentation</vt:lpstr>
      <vt:lpstr>STRINGS </vt:lpstr>
      <vt:lpstr>PowerPoint Presentation</vt:lpstr>
      <vt:lpstr>PowerPoint Presentation</vt:lpstr>
      <vt:lpstr> UTAH SYMPHONY FEATURED MUSICIAN </vt:lpstr>
      <vt:lpstr>PowerPoint Presentation</vt:lpstr>
      <vt:lpstr>PowerPoint Presentation</vt:lpstr>
      <vt:lpstr>PowerPoint Presentation</vt:lpstr>
      <vt:lpstr>PowerPoint Presentation</vt:lpstr>
      <vt:lpstr>She likes working with ceramics and cuddling with her dog, Samantha.</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WOODWINDS</vt:lpstr>
      <vt:lpstr>PowerPoint Presentation</vt:lpstr>
      <vt:lpstr>UTAH SYMPHONY FEATURED MUSICIAN</vt:lpstr>
      <vt:lpstr>PowerPoint Presentation</vt:lpstr>
      <vt:lpstr>PowerPoint Presentation</vt:lpstr>
      <vt:lpstr>PowerPoint Presentation</vt:lpstr>
      <vt:lpstr>PowerPoint Presentation</vt:lpstr>
      <vt:lpstr>PowerPoint Presentation</vt:lpstr>
      <vt:lpstr>PowerPoint Presentation</vt:lpstr>
      <vt:lpstr>Thanks to Our Sponsors</vt:lpstr>
      <vt:lpstr>PowerPoint Presentation</vt:lpstr>
      <vt:lpstr>PowerPoint Presentation</vt:lpstr>
      <vt:lpstr>PowerPoint Presentation</vt:lpstr>
      <vt:lpstr>PowerPoint Presentation</vt:lpstr>
      <vt:lpstr>PowerPoint Presentation</vt:lpstr>
      <vt:lpstr>PowerPoint Presentation</vt:lpstr>
      <vt:lpstr>BRASS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PERCUSSION </vt:lpstr>
      <vt:lpstr>PowerPoint Presentation</vt:lpstr>
      <vt:lpstr>Thanks to Our Sponsors</vt:lpstr>
      <vt:lpstr>Utah Symphony Featured Musician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INSTRUMENTS </vt:lpstr>
      <vt:lpstr>PowerPoint Presentation</vt:lpstr>
      <vt:lpstr>PowerPoint Presentation</vt:lpstr>
      <vt:lpstr> UTAH SYMPHONY FEATURED MUSICIAN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HawkinsB</dc:creator>
  <cp:lastModifiedBy>Beth Foley</cp:lastModifiedBy>
  <cp:revision>958</cp:revision>
  <cp:lastPrinted>2015-02-04T22:57:06Z</cp:lastPrinted>
  <dcterms:created xsi:type="dcterms:W3CDTF">2009-01-20T20:50:59Z</dcterms:created>
  <dcterms:modified xsi:type="dcterms:W3CDTF">2023-01-30T23:09:36Z</dcterms:modified>
</cp:coreProperties>
</file>