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66" r:id="rId2"/>
    <p:sldId id="263" r:id="rId3"/>
    <p:sldId id="275" r:id="rId4"/>
    <p:sldId id="265" r:id="rId5"/>
    <p:sldId id="264" r:id="rId6"/>
    <p:sldId id="267" r:id="rId7"/>
    <p:sldId id="262" r:id="rId8"/>
    <p:sldId id="268" r:id="rId9"/>
    <p:sldId id="271" r:id="rId10"/>
    <p:sldId id="273" r:id="rId11"/>
    <p:sldId id="270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4B803-2995-4D0B-BC0B-5C824E1D1EB0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20600-D8DE-469E-B2DD-9CB3AD17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0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ABFD-5476-4144-A983-A905FF39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" y="143435"/>
            <a:ext cx="6956612" cy="75303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2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DB529-7CB2-C749-AF62-875436CE9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" y="143435"/>
            <a:ext cx="6956612" cy="75303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07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/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6BBA549-13CB-EF43-A3E5-F8BEEBF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" y="143435"/>
            <a:ext cx="6956612" cy="75303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5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/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90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67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1C5C0B-5B41-466D-A54E-EC0251C49BB3}"/>
              </a:ext>
            </a:extLst>
          </p:cNvPr>
          <p:cNvSpPr txBox="1">
            <a:spLocks/>
          </p:cNvSpPr>
          <p:nvPr/>
        </p:nvSpPr>
        <p:spPr>
          <a:xfrm>
            <a:off x="277906" y="295835"/>
            <a:ext cx="6956612" cy="753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NeueLT Std Med" panose="020B0804020202020204" pitchFamily="34" charset="0"/>
              </a:rPr>
              <a:t>UTAH SYMPHONY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D03C8C-5044-4613-A1D2-E6BCC8259BDA}"/>
              </a:ext>
            </a:extLst>
          </p:cNvPr>
          <p:cNvSpPr txBox="1"/>
          <p:nvPr/>
        </p:nvSpPr>
        <p:spPr>
          <a:xfrm>
            <a:off x="582402" y="2505670"/>
            <a:ext cx="110271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HelveticaNeueLT Std Med" panose="020B0804020202020204" pitchFamily="34" charset="0"/>
              </a:rPr>
              <a:t>Utah Symphony 5</a:t>
            </a:r>
            <a:r>
              <a:rPr lang="en-US" sz="4800" baseline="30000" dirty="0">
                <a:latin typeface="HelveticaNeueLT Std Med" panose="020B0804020202020204" pitchFamily="34" charset="0"/>
              </a:rPr>
              <a:t>th</a:t>
            </a:r>
            <a:r>
              <a:rPr lang="en-US" sz="4800" dirty="0">
                <a:latin typeface="HelveticaNeueLT Std Med" panose="020B0804020202020204" pitchFamily="34" charset="0"/>
              </a:rPr>
              <a:t> Grade Concerts</a:t>
            </a:r>
          </a:p>
          <a:p>
            <a:pPr algn="ctr"/>
            <a:r>
              <a:rPr lang="en-US" sz="6600" dirty="0">
                <a:latin typeface="HelveticaNeueLT Std Med" panose="020B0804020202020204" pitchFamily="34" charset="0"/>
              </a:rPr>
              <a:t>Pre-Concert Information </a:t>
            </a:r>
          </a:p>
        </p:txBody>
      </p:sp>
    </p:spTree>
    <p:extLst>
      <p:ext uri="{BB962C8B-B14F-4D97-AF65-F5344CB8AC3E}">
        <p14:creationId xmlns:p14="http://schemas.microsoft.com/office/powerpoint/2010/main" val="1334067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12D57E-6691-4E44-8CD7-3BDAA88EA4DE}"/>
              </a:ext>
            </a:extLst>
          </p:cNvPr>
          <p:cNvSpPr/>
          <p:nvPr/>
        </p:nvSpPr>
        <p:spPr>
          <a:xfrm>
            <a:off x="10769600" y="0"/>
            <a:ext cx="143544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66A52-997F-452F-84AD-4DF3BD30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804020202020204" pitchFamily="34" charset="0"/>
              </a:rPr>
              <a:t>During the Concert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62CB3-4FF7-4FC9-8D34-6611FBAB05B7}"/>
              </a:ext>
            </a:extLst>
          </p:cNvPr>
          <p:cNvSpPr txBox="1"/>
          <p:nvPr/>
        </p:nvSpPr>
        <p:spPr>
          <a:xfrm>
            <a:off x="125506" y="1764373"/>
            <a:ext cx="59150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HelveticaNeueLT Std Med" panose="020B0804020202020204" pitchFamily="34" charset="0"/>
              </a:rPr>
              <a:t>When should I clap?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The audience will clap when the conductor enters and bows.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After each piece, watch the conductor. When they drop their hands, you may applaud.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Applauding is the best way to show the musicians how much you enjoyed the music. </a:t>
            </a:r>
          </a:p>
          <a:p>
            <a:endParaRPr lang="en-US" sz="2400" b="1" dirty="0">
              <a:latin typeface="HelveticaNeueLT Std Lt" panose="020B04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94D81-78A3-4FE3-A75E-5601B0B6E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89"/>
          <a:stretch/>
        </p:blipFill>
        <p:spPr>
          <a:xfrm>
            <a:off x="6289964" y="0"/>
            <a:ext cx="4939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26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6A52-997F-452F-84AD-4DF3BD30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804020202020204" pitchFamily="34" charset="0"/>
              </a:rPr>
              <a:t>After the Concert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62CB3-4FF7-4FC9-8D34-6611FBAB05B7}"/>
              </a:ext>
            </a:extLst>
          </p:cNvPr>
          <p:cNvSpPr txBox="1"/>
          <p:nvPr/>
        </p:nvSpPr>
        <p:spPr>
          <a:xfrm>
            <a:off x="125505" y="1720840"/>
            <a:ext cx="573958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NeueLT Std Lt" panose="020B0403020202020204" pitchFamily="34" charset="0"/>
              </a:rPr>
              <a:t>The ushers will help you exit the building. You will probably go out a different way than you came 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NeueLT Std Lt" panose="020B0403020202020204" pitchFamily="34" charset="0"/>
              </a:rPr>
              <a:t>If you have questions after the concert, you can email us or write us.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HelveticaNeueLT Std Lt" panose="020B0403020202020204" pitchFamily="34" charset="0"/>
            </a:endParaRPr>
          </a:p>
          <a:p>
            <a:endParaRPr lang="en-US" sz="2400" b="1" dirty="0">
              <a:latin typeface="HelveticaNeueLT Std Lt" panose="020B0403020202020204" pitchFamily="34" charset="0"/>
            </a:endParaRPr>
          </a:p>
          <a:p>
            <a:endParaRPr lang="en-US" sz="2000" b="1" dirty="0">
              <a:latin typeface="HelveticaNeueLT Std Lt" panose="020B04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C49E6-F5C0-46EE-BC80-2AC675C0DE5C}"/>
              </a:ext>
            </a:extLst>
          </p:cNvPr>
          <p:cNvSpPr txBox="1"/>
          <p:nvPr/>
        </p:nvSpPr>
        <p:spPr>
          <a:xfrm>
            <a:off x="958065" y="4076748"/>
            <a:ext cx="407446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NeueLT Std Lt" panose="020B0403020202020204" pitchFamily="34" charset="0"/>
              </a:rPr>
              <a:t>Utah Symphony Education</a:t>
            </a:r>
          </a:p>
          <a:p>
            <a:pPr algn="ctr"/>
            <a:r>
              <a:rPr lang="en-US" sz="2400" dirty="0">
                <a:latin typeface="HelveticaNeueLT Std Lt" panose="020B0403020202020204" pitchFamily="34" charset="0"/>
              </a:rPr>
              <a:t>336 N 400 W</a:t>
            </a:r>
          </a:p>
          <a:p>
            <a:pPr algn="ctr"/>
            <a:r>
              <a:rPr lang="en-US" sz="2400" dirty="0">
                <a:latin typeface="HelveticaNeueLT Std Lt" panose="020B0403020202020204" pitchFamily="34" charset="0"/>
              </a:rPr>
              <a:t>SLC, UT, 84103</a:t>
            </a:r>
          </a:p>
          <a:p>
            <a:pPr algn="ctr"/>
            <a:endParaRPr lang="en-US" sz="2400" dirty="0">
              <a:latin typeface="HelveticaNeueLT Std Lt" panose="020B0403020202020204" pitchFamily="34" charset="0"/>
            </a:endParaRPr>
          </a:p>
          <a:p>
            <a:pPr algn="ctr"/>
            <a:r>
              <a:rPr lang="en-US" sz="2400" dirty="0">
                <a:latin typeface="HelveticaNeueLT Std Lt" panose="020B0403020202020204" pitchFamily="34" charset="0"/>
              </a:rPr>
              <a:t>usuoeducation@usuo.org</a:t>
            </a:r>
            <a:endParaRPr lang="en-US" sz="2000" b="1" dirty="0">
              <a:latin typeface="HelveticaNeueLT Std Lt" panose="020B04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C07B7-02CD-4352-A29D-792AAF813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5" r="3289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46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762CB3-4FF7-4FC9-8D34-6611FBAB05B7}"/>
              </a:ext>
            </a:extLst>
          </p:cNvPr>
          <p:cNvSpPr txBox="1"/>
          <p:nvPr/>
        </p:nvSpPr>
        <p:spPr>
          <a:xfrm>
            <a:off x="1844040" y="2121451"/>
            <a:ext cx="850392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HelveticaNeueLT Std Med" panose="020B0804020202020204" pitchFamily="34" charset="0"/>
              </a:rPr>
              <a:t>Thank you!</a:t>
            </a:r>
          </a:p>
          <a:p>
            <a:pPr algn="ctr"/>
            <a:endParaRPr lang="en-US" sz="4000" dirty="0">
              <a:latin typeface="HelveticaNeueLT Std Med" panose="020B0804020202020204" pitchFamily="34" charset="0"/>
            </a:endParaRPr>
          </a:p>
          <a:p>
            <a:pPr algn="ctr"/>
            <a:r>
              <a:rPr lang="en-US" sz="4000" dirty="0">
                <a:latin typeface="HelveticaNeueLT Std Med" panose="020B0804020202020204" pitchFamily="34" charset="0"/>
              </a:rPr>
              <a:t>We hope you enjoy the concert!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4000" dirty="0">
              <a:latin typeface="HelveticaNeueLT Std Lt" panose="020B0403020202020204" pitchFamily="34" charset="0"/>
            </a:endParaRPr>
          </a:p>
          <a:p>
            <a:pPr algn="ctr"/>
            <a:endParaRPr lang="en-US" sz="4000" b="1" dirty="0">
              <a:latin typeface="HelveticaNeueLT Std Lt" panose="020B0403020202020204" pitchFamily="34" charset="0"/>
            </a:endParaRPr>
          </a:p>
          <a:p>
            <a:pPr algn="ctr"/>
            <a:endParaRPr lang="en-US" sz="3600" b="1" dirty="0">
              <a:latin typeface="HelveticaNeueLT Std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63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C8D1AF-1AB4-4EBC-A96F-E061F5DF9055}"/>
              </a:ext>
            </a:extLst>
          </p:cNvPr>
          <p:cNvSpPr/>
          <p:nvPr/>
        </p:nvSpPr>
        <p:spPr>
          <a:xfrm>
            <a:off x="10769600" y="0"/>
            <a:ext cx="143544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66A52-997F-452F-84AD-4DF3BD30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804020202020204" pitchFamily="34" charset="0"/>
              </a:rPr>
              <a:t>Before the Concert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62CB3-4FF7-4FC9-8D34-6611FBAB05B7}"/>
              </a:ext>
            </a:extLst>
          </p:cNvPr>
          <p:cNvSpPr txBox="1"/>
          <p:nvPr/>
        </p:nvSpPr>
        <p:spPr>
          <a:xfrm>
            <a:off x="125507" y="1564243"/>
            <a:ext cx="553835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The concert will be held at </a:t>
            </a:r>
            <a:r>
              <a:rPr lang="en-US" sz="2600" dirty="0">
                <a:latin typeface="HelveticaNeueLT Std Med" panose="020B0804020202020204" pitchFamily="34" charset="0"/>
              </a:rPr>
              <a:t>Maurice Abravanel Hall </a:t>
            </a:r>
            <a:r>
              <a:rPr lang="en-US" sz="2600" dirty="0">
                <a:latin typeface="HelveticaNeueLT Std Lt" panose="020B0403020202020204" pitchFamily="34" charset="0"/>
              </a:rPr>
              <a:t>in downtown Salt Lake City.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HelveticaNeueLT Std L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Utah Symphony performs concerts in this hall almost every weekend from September to May.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HelveticaNeueLT Std L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The building is named after Maurice Abravanel, who conducted the Utah Symphony for over 30 years. </a:t>
            </a:r>
          </a:p>
          <a:p>
            <a:endParaRPr lang="en-US" sz="2800" dirty="0">
              <a:latin typeface="HelveticaNeueLT Std Lt" panose="020B0403020202020204" pitchFamily="34" charset="0"/>
            </a:endParaRPr>
          </a:p>
          <a:p>
            <a:endParaRPr lang="en-US" sz="2400" dirty="0">
              <a:latin typeface="HelveticaNeueLT Std Lt" panose="020B04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3DA20-3FA8-4D28-80BD-6BF57479E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3" b="-1"/>
          <a:stretch/>
        </p:blipFill>
        <p:spPr>
          <a:xfrm>
            <a:off x="6096000" y="-12576"/>
            <a:ext cx="5676900" cy="68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6A52-997F-452F-84AD-4DF3BD30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804020202020204" pitchFamily="34" charset="0"/>
              </a:rPr>
              <a:t>Before the Concert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62CB3-4FF7-4FC9-8D34-6611FBAB05B7}"/>
              </a:ext>
            </a:extLst>
          </p:cNvPr>
          <p:cNvSpPr txBox="1"/>
          <p:nvPr/>
        </p:nvSpPr>
        <p:spPr>
          <a:xfrm>
            <a:off x="125506" y="1682256"/>
            <a:ext cx="522123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You might have to walk for a few minutes to get from the bus to the concert hall. Make sure to dress warmly!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HelveticaNeueLT Std L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You will enter through the glass doors on the east side of the building. </a:t>
            </a:r>
          </a:p>
          <a:p>
            <a:endParaRPr lang="en-US" sz="2600" dirty="0">
              <a:latin typeface="HelveticaNeueLT Std Lt" panose="020B0403020202020204" pitchFamily="34" charset="0"/>
            </a:endParaRPr>
          </a:p>
          <a:p>
            <a:endParaRPr lang="en-US" sz="2600" dirty="0">
              <a:latin typeface="HelveticaNeueLT Std Lt" panose="020B04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8E560-1A88-4655-BF1E-4A359A9D6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5"/>
          <a:stretch/>
        </p:blipFill>
        <p:spPr>
          <a:xfrm>
            <a:off x="6096000" y="0"/>
            <a:ext cx="7508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03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6A52-997F-452F-84AD-4DF3BD30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804020202020204" pitchFamily="34" charset="0"/>
              </a:rPr>
              <a:t>Before the Concert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62CB3-4FF7-4FC9-8D34-6611FBAB05B7}"/>
              </a:ext>
            </a:extLst>
          </p:cNvPr>
          <p:cNvSpPr txBox="1"/>
          <p:nvPr/>
        </p:nvSpPr>
        <p:spPr>
          <a:xfrm>
            <a:off x="125505" y="1630466"/>
            <a:ext cx="560599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HelveticaNeueLT Std Med" panose="020B0804020202020204" pitchFamily="34" charset="0"/>
              </a:rPr>
              <a:t>In the Lobby </a:t>
            </a:r>
            <a:endParaRPr lang="en-US" sz="2600" dirty="0">
              <a:latin typeface="HelveticaNeueLT Std Lt" panose="020B0403020202020204" pitchFamily="34" charset="0"/>
            </a:endParaRPr>
          </a:p>
          <a:p>
            <a:endParaRPr lang="en-US" sz="2600" b="1" dirty="0">
              <a:latin typeface="HelveticaNeueLT Std Lt" panose="020B04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You will see a 27 foot tall glass sculpture named “The Olympic Tower,” created by the artist Dale Chihuly.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It is made of 1,276 pieces of blown glass, and it can be taken apart for cleaning.  </a:t>
            </a:r>
          </a:p>
          <a:p>
            <a:endParaRPr lang="en-US" sz="2800" dirty="0">
              <a:latin typeface="HelveticaNeueLT Std Lt" panose="020B0403020202020204" pitchFamily="34" charset="0"/>
            </a:endParaRPr>
          </a:p>
          <a:p>
            <a:endParaRPr lang="en-US" sz="2400" b="1" dirty="0">
              <a:latin typeface="HelveticaNeueLT Std Lt" panose="020B04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8E503-776E-4946-94CB-BDCB509F3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01" t="-303" r="24042" b="30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97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6A52-997F-452F-84AD-4DF3BD30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804020202020204" pitchFamily="34" charset="0"/>
              </a:rPr>
              <a:t>Before the Concert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62CB3-4FF7-4FC9-8D34-6611FBAB05B7}"/>
              </a:ext>
            </a:extLst>
          </p:cNvPr>
          <p:cNvSpPr txBox="1"/>
          <p:nvPr/>
        </p:nvSpPr>
        <p:spPr>
          <a:xfrm>
            <a:off x="125506" y="1699130"/>
            <a:ext cx="56418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HelveticaNeueLT Std Med" panose="020B0804020202020204" pitchFamily="34" charset="0"/>
              </a:rPr>
              <a:t>In the Lobby </a:t>
            </a:r>
            <a:endParaRPr lang="en-US" sz="2600" dirty="0">
              <a:latin typeface="HelveticaNeueLT Std Lt" panose="020B0403020202020204" pitchFamily="34" charset="0"/>
            </a:endParaRPr>
          </a:p>
          <a:p>
            <a:endParaRPr lang="en-US" sz="2600" b="1" dirty="0">
              <a:latin typeface="HelveticaNeueLT Std Lt" panose="020B04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There are stairs that lead to three higher levels, known as ‘tiers.’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Ushers wearing black and white will show you where to sit.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You might sit on the ground level or you might go up to a tier. All of the seats have great views. </a:t>
            </a:r>
          </a:p>
          <a:p>
            <a:endParaRPr lang="en-US" sz="2600" b="1" dirty="0">
              <a:latin typeface="HelveticaNeueLT Std Lt" panose="020B04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6D7028-6075-4CB4-80FA-90BB25D12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36" r="2937"/>
          <a:stretch/>
        </p:blipFill>
        <p:spPr>
          <a:xfrm>
            <a:off x="6088847" y="0"/>
            <a:ext cx="6103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31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6A52-997F-452F-84AD-4DF3BD30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804020202020204" pitchFamily="34" charset="0"/>
              </a:rPr>
              <a:t>Before the Concert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62CB3-4FF7-4FC9-8D34-6611FBAB05B7}"/>
              </a:ext>
            </a:extLst>
          </p:cNvPr>
          <p:cNvSpPr txBox="1"/>
          <p:nvPr/>
        </p:nvSpPr>
        <p:spPr>
          <a:xfrm>
            <a:off x="125506" y="2331960"/>
            <a:ext cx="49729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Bathrooms are at the back of the building down the stairs.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There are also bathrooms on each tier. </a:t>
            </a:r>
          </a:p>
          <a:p>
            <a:endParaRPr lang="en-US" sz="2400" b="1" dirty="0">
              <a:latin typeface="HelveticaNeueLT Std Lt" panose="020B04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01C75-6FC3-4757-8AC8-B4ED4312D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0" r="2834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50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DE456E-FB75-46C7-9109-AFFD4EFC70CA}"/>
              </a:ext>
            </a:extLst>
          </p:cNvPr>
          <p:cNvSpPr/>
          <p:nvPr/>
        </p:nvSpPr>
        <p:spPr>
          <a:xfrm>
            <a:off x="10769600" y="0"/>
            <a:ext cx="143544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66A52-997F-452F-84AD-4DF3BD30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804020202020204" pitchFamily="34" charset="0"/>
              </a:rPr>
              <a:t>Before the Concert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62CB3-4FF7-4FC9-8D34-6611FBAB05B7}"/>
              </a:ext>
            </a:extLst>
          </p:cNvPr>
          <p:cNvSpPr txBox="1"/>
          <p:nvPr/>
        </p:nvSpPr>
        <p:spPr>
          <a:xfrm>
            <a:off x="125505" y="1525983"/>
            <a:ext cx="554562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HelveticaNeueLT Std Med" panose="020B0804020202020204" pitchFamily="34" charset="0"/>
              </a:rPr>
              <a:t>Inside the hall</a:t>
            </a:r>
          </a:p>
          <a:p>
            <a:endParaRPr lang="en-US" sz="2600" b="1" dirty="0">
              <a:latin typeface="HelveticaNeueLT Std Lt" panose="020B04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There are 2,766 seats.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There are 6 chandeliers, each with 3,000 crystals.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There is 12,000 square feet of gold leaf around the lobby and in the hall.  </a:t>
            </a:r>
          </a:p>
          <a:p>
            <a:endParaRPr lang="en-US" sz="2600" dirty="0">
              <a:latin typeface="HelveticaNeueLT Std Lt" panose="020B0403020202020204" pitchFamily="34" charset="0"/>
            </a:endParaRPr>
          </a:p>
          <a:p>
            <a:endParaRPr lang="en-US" sz="2400" b="1" dirty="0">
              <a:latin typeface="HelveticaNeueLT Std Lt" panose="020B04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F6E16-6390-4494-8D8B-42F13C65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70"/>
          <a:stretch/>
        </p:blipFill>
        <p:spPr>
          <a:xfrm>
            <a:off x="6096000" y="0"/>
            <a:ext cx="6096000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5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6A52-997F-452F-84AD-4DF3BD30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804020202020204" pitchFamily="34" charset="0"/>
              </a:rPr>
              <a:t>During the Concert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62CB3-4FF7-4FC9-8D34-6611FBAB05B7}"/>
              </a:ext>
            </a:extLst>
          </p:cNvPr>
          <p:cNvSpPr txBox="1"/>
          <p:nvPr/>
        </p:nvSpPr>
        <p:spPr>
          <a:xfrm>
            <a:off x="125506" y="1830521"/>
            <a:ext cx="57211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The concert is 50 minutes long.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You will hear 8 different pieces of music.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Between pieces, the hosts will talk to you about the music. They might invite you to participate, or to listen for something specific.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Matthew Straw (pictured) is the conductor for this concert.</a:t>
            </a:r>
          </a:p>
          <a:p>
            <a:endParaRPr lang="en-US" sz="2600" b="1" dirty="0">
              <a:latin typeface="HelveticaNeueLT Std Lt" panose="020B04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21E723-8D81-4158-A9F5-54FB97D8C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6" r="16775"/>
          <a:stretch/>
        </p:blipFill>
        <p:spPr>
          <a:xfrm>
            <a:off x="6013703" y="0"/>
            <a:ext cx="6178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93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6A52-997F-452F-84AD-4DF3BD30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NeueLT Std Med" panose="020B0804020202020204" pitchFamily="34" charset="0"/>
              </a:rPr>
              <a:t>During the Concert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62CB3-4FF7-4FC9-8D34-6611FBAB05B7}"/>
              </a:ext>
            </a:extLst>
          </p:cNvPr>
          <p:cNvSpPr txBox="1"/>
          <p:nvPr/>
        </p:nvSpPr>
        <p:spPr>
          <a:xfrm>
            <a:off x="125506" y="1645855"/>
            <a:ext cx="572111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HelveticaNeueLT Std Med" panose="020B0804020202020204" pitchFamily="34" charset="0"/>
              </a:rPr>
              <a:t>Be Respectful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Listen quietly and no not do anything that might distract those around you.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If you need to get up or ask your teacher something, try to wait for applause.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No food or candy in the hall.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NeueLT Std Lt" panose="020B0403020202020204" pitchFamily="34" charset="0"/>
              </a:rPr>
              <a:t>Please silence cell phones. No recording. </a:t>
            </a:r>
          </a:p>
          <a:p>
            <a:endParaRPr lang="en-US" sz="2400" b="1" dirty="0">
              <a:latin typeface="HelveticaNeueLT Std Lt" panose="020B04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2A959-97D6-47E6-B018-94CD90E53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649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A9F4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499</Words>
  <Application>Microsoft Office PowerPoint</Application>
  <PresentationFormat>Widescreen</PresentationFormat>
  <Paragraphs>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Avenir Book</vt:lpstr>
      <vt:lpstr>Calibri</vt:lpstr>
      <vt:lpstr>Calibri Light</vt:lpstr>
      <vt:lpstr>HelveticaNeueLT Std Lt</vt:lpstr>
      <vt:lpstr>HelveticaNeueLT Std Med</vt:lpstr>
      <vt:lpstr>1_Office Theme</vt:lpstr>
      <vt:lpstr>PowerPoint Presentation</vt:lpstr>
      <vt:lpstr>Before the Concert</vt:lpstr>
      <vt:lpstr>Before the Concert</vt:lpstr>
      <vt:lpstr>Before the Concert</vt:lpstr>
      <vt:lpstr>Before the Concert</vt:lpstr>
      <vt:lpstr>Before the Concert</vt:lpstr>
      <vt:lpstr>Before the Concert</vt:lpstr>
      <vt:lpstr>During the Concert</vt:lpstr>
      <vt:lpstr>During the Concert</vt:lpstr>
      <vt:lpstr>During the Concert</vt:lpstr>
      <vt:lpstr>After the Concert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Foley</dc:creator>
  <cp:lastModifiedBy>Beth Foley</cp:lastModifiedBy>
  <cp:revision>21</cp:revision>
  <dcterms:created xsi:type="dcterms:W3CDTF">2024-01-08T20:49:09Z</dcterms:created>
  <dcterms:modified xsi:type="dcterms:W3CDTF">2024-01-09T21:35:36Z</dcterms:modified>
</cp:coreProperties>
</file>