
<file path=[Content_Types].xml><?xml version="1.0" encoding="utf-8"?>
<Types xmlns="http://schemas.openxmlformats.org/package/2006/content-types">
  <Default Extension="aif" ContentType="audio/unknown"/>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
  </p:notesMasterIdLst>
  <p:sldIdLst>
    <p:sldId id="300" r:id="rId2"/>
    <p:sldId id="257" r:id="rId3"/>
  </p:sldIdLst>
  <p:sldSz cx="12192000" cy="6858000"/>
  <p:notesSz cx="6858000" cy="9144000"/>
  <p:embeddedFontLst>
    <p:embeddedFont>
      <p:font typeface="Avenir Roman" panose="02000503020000020003" pitchFamily="2" charset="0"/>
      <p:regular r:id="rId5"/>
      <p:bold r:id="rId6"/>
      <p:italic r:id="rId7"/>
      <p:boldItalic r:id="rId8"/>
    </p:embeddedFont>
    <p:embeddedFont>
      <p:font typeface="Calibri" panose="020F0502020204030204" pitchFamily="34" charset="0"/>
      <p:regular r:id="rId9"/>
      <p:bold r:id="rId10"/>
      <p:italic r:id="rId11"/>
      <p:boldItalic r:id="rId12"/>
    </p:embeddedFont>
    <p:embeddedFont>
      <p:font typeface="Calibri Light" panose="020F0302020204030204" pitchFamily="34" charset="0"/>
      <p:regular r:id="rId13"/>
      <p:italic r:id="rId14"/>
    </p:embeddedFont>
    <p:embeddedFont>
      <p:font typeface="MV Boli" panose="02000500030200090000" pitchFamily="2"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1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5" autoAdjust="0"/>
    <p:restoredTop sz="77570"/>
  </p:normalViewPr>
  <p:slideViewPr>
    <p:cSldViewPr snapToGrid="0">
      <p:cViewPr>
        <p:scale>
          <a:sx n="50" d="100"/>
          <a:sy n="50" d="100"/>
        </p:scale>
        <p:origin x="2736" y="912"/>
      </p:cViewPr>
      <p:guideLst>
        <p:guide orient="horz" pos="2304"/>
        <p:guide pos="3864"/>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font" Target="fonts/font11.fntdata"/><Relationship Id="rId10" Type="http://schemas.openxmlformats.org/officeDocument/2006/relationships/font" Target="fonts/font6.fntdata"/><Relationship Id="rId19"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33A65-7169-C844-8DCF-69BCA62A7C4D}" type="datetimeFigureOut">
              <a:rPr lang="en-US" smtClean="0"/>
              <a:t>1/10/19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0DC3E-7D8C-E249-87A4-18137F88D307}" type="slidenum">
              <a:rPr lang="en-US" smtClean="0"/>
              <a:t>‹#›</a:t>
            </a:fld>
            <a:endParaRPr lang="en-US"/>
          </a:p>
        </p:txBody>
      </p:sp>
    </p:spTree>
    <p:extLst>
      <p:ext uri="{BB962C8B-B14F-4D97-AF65-F5344CB8AC3E}">
        <p14:creationId xmlns:p14="http://schemas.microsoft.com/office/powerpoint/2010/main" val="3676691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concert you will enjoy music by all of these wonderful composers. Some like Wei (Way) Dai (Die) and Erich Korngold are or were immigrants. Some like Florence Price and William Grant Still had ancestors that were brought to this country. Some like </a:t>
            </a:r>
            <a:r>
              <a:rPr lang="en-US" dirty="0" err="1"/>
              <a:t>Moncayo</a:t>
            </a:r>
            <a:r>
              <a:rPr lang="en-US" dirty="0"/>
              <a:t> (Mon-c-eye-o) wrote music for American orchestras that was influenced by his cultural tunes. And some like Aaron Copland and John Williams wrote music that attempts to capture the spirit of America and those who have sought the American Dream. </a:t>
            </a:r>
          </a:p>
          <a:p>
            <a:endParaRPr lang="en-US" dirty="0"/>
          </a:p>
          <a:p>
            <a:r>
              <a:rPr lang="en-US" dirty="0"/>
              <a:t>&gt;CLICK&lt;</a:t>
            </a:r>
          </a:p>
          <a:p>
            <a:endParaRPr lang="en-US" dirty="0"/>
          </a:p>
          <a:p>
            <a:r>
              <a:rPr lang="en-US" dirty="0"/>
              <a:t>As you listen to the music, I hope you think of how lucky we are to have so many different kinds of beautiful music written by so many different people with unique cultures and stories to share.</a:t>
            </a:r>
          </a:p>
        </p:txBody>
      </p:sp>
      <p:sp>
        <p:nvSpPr>
          <p:cNvPr id="4" name="Slide Number Placeholder 3"/>
          <p:cNvSpPr>
            <a:spLocks noGrp="1"/>
          </p:cNvSpPr>
          <p:nvPr>
            <p:ph type="sldNum" sz="quarter" idx="5"/>
          </p:nvPr>
        </p:nvSpPr>
        <p:spPr/>
        <p:txBody>
          <a:bodyPr/>
          <a:lstStyle/>
          <a:p>
            <a:fld id="{2310DC3E-7D8C-E249-87A4-18137F88D307}" type="slidenum">
              <a:rPr lang="en-US" smtClean="0"/>
              <a:t>1</a:t>
            </a:fld>
            <a:endParaRPr lang="en-US"/>
          </a:p>
        </p:txBody>
      </p:sp>
    </p:spTree>
    <p:extLst>
      <p:ext uri="{BB962C8B-B14F-4D97-AF65-F5344CB8AC3E}">
        <p14:creationId xmlns:p14="http://schemas.microsoft.com/office/powerpoint/2010/main" val="367881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&gt;CLICK&lt;</a:t>
            </a:r>
          </a:p>
        </p:txBody>
      </p:sp>
      <p:sp>
        <p:nvSpPr>
          <p:cNvPr id="4" name="Slide Number Placeholder 3"/>
          <p:cNvSpPr>
            <a:spLocks noGrp="1"/>
          </p:cNvSpPr>
          <p:nvPr>
            <p:ph type="sldNum" sz="quarter" idx="5"/>
          </p:nvPr>
        </p:nvSpPr>
        <p:spPr/>
        <p:txBody>
          <a:bodyPr/>
          <a:lstStyle/>
          <a:p>
            <a:fld id="{2310DC3E-7D8C-E249-87A4-18137F88D307}" type="slidenum">
              <a:rPr lang="en-US" smtClean="0"/>
              <a:t>2</a:t>
            </a:fld>
            <a:endParaRPr lang="en-US"/>
          </a:p>
        </p:txBody>
      </p:sp>
    </p:spTree>
    <p:extLst>
      <p:ext uri="{BB962C8B-B14F-4D97-AF65-F5344CB8AC3E}">
        <p14:creationId xmlns:p14="http://schemas.microsoft.com/office/powerpoint/2010/main" val="2887622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8000"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2.xml"/><Relationship Id="rId2" Type="http://schemas.openxmlformats.org/officeDocument/2006/relationships/audio" Target="../media/media1.aif"/><Relationship Id="rId16" Type="http://schemas.openxmlformats.org/officeDocument/2006/relationships/image" Target="../media/image10.png"/><Relationship Id="rId1" Type="http://schemas.microsoft.com/office/2007/relationships/media" Target="../media/media1.aif"/><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5" Type="http://schemas.openxmlformats.org/officeDocument/2006/relationships/hyperlink" Target="https://www.youtube.com/watch?v=QDrawt-heYM" TargetMode="Externa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hyperlink" Target="https://www.youtube.com/watch?v=yhja_HLD1e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3;&#10;&#13;&#10;Description automatically generated">
            <a:extLst>
              <a:ext uri="{FF2B5EF4-FFF2-40B4-BE49-F238E27FC236}">
                <a16:creationId xmlns:a16="http://schemas.microsoft.com/office/drawing/2014/main" id="{261344F5-6A6A-1E44-8E41-1959EB4A43C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217F80E-B835-5244-BC6E-FCBF5FF0FDF1}"/>
              </a:ext>
            </a:extLst>
          </p:cNvPr>
          <p:cNvPicPr>
            <a:picLocks noChangeAspect="1"/>
          </p:cNvPicPr>
          <p:nvPr/>
        </p:nvPicPr>
        <p:blipFill>
          <a:blip r:embed="rId4">
            <a:grayscl/>
          </a:blip>
          <a:stretch>
            <a:fillRect/>
          </a:stretch>
        </p:blipFill>
        <p:spPr>
          <a:xfrm rot="732944">
            <a:off x="8415490" y="1920057"/>
            <a:ext cx="2228850"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58BC0CDA-57BE-FE4A-8492-E543FCEC495E}"/>
              </a:ext>
            </a:extLst>
          </p:cNvPr>
          <p:cNvPicPr>
            <a:picLocks noChangeAspect="1"/>
          </p:cNvPicPr>
          <p:nvPr/>
        </p:nvPicPr>
        <p:blipFill>
          <a:blip r:embed="rId5"/>
          <a:stretch>
            <a:fillRect/>
          </a:stretch>
        </p:blipFill>
        <p:spPr>
          <a:xfrm rot="390547">
            <a:off x="10335417" y="1675762"/>
            <a:ext cx="1732597"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FC2C7686-C25E-C247-A6A0-E08E4F7A8F4E}"/>
              </a:ext>
            </a:extLst>
          </p:cNvPr>
          <p:cNvPicPr>
            <a:picLocks noChangeAspect="1"/>
          </p:cNvPicPr>
          <p:nvPr/>
        </p:nvPicPr>
        <p:blipFill rotWithShape="1">
          <a:blip r:embed="rId6"/>
          <a:srcRect l="6882" t="6451" r="7634" b="6245"/>
          <a:stretch/>
        </p:blipFill>
        <p:spPr>
          <a:xfrm>
            <a:off x="5471517" y="1710132"/>
            <a:ext cx="1438931"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02B49930-9323-7548-AE19-2509CD25A49E}"/>
              </a:ext>
            </a:extLst>
          </p:cNvPr>
          <p:cNvPicPr>
            <a:picLocks noChangeAspect="1"/>
          </p:cNvPicPr>
          <p:nvPr/>
        </p:nvPicPr>
        <p:blipFill rotWithShape="1">
          <a:blip r:embed="rId7"/>
          <a:srcRect t="14667"/>
          <a:stretch/>
        </p:blipFill>
        <p:spPr>
          <a:xfrm rot="601423">
            <a:off x="3614702" y="1308657"/>
            <a:ext cx="1855397"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6D72874-0DE1-3842-867D-7015B8E57248}"/>
              </a:ext>
            </a:extLst>
          </p:cNvPr>
          <p:cNvPicPr>
            <a:picLocks noChangeAspect="1"/>
          </p:cNvPicPr>
          <p:nvPr/>
        </p:nvPicPr>
        <p:blipFill>
          <a:blip r:embed="rId8"/>
          <a:stretch>
            <a:fillRect/>
          </a:stretch>
        </p:blipFill>
        <p:spPr>
          <a:xfrm rot="391084">
            <a:off x="1859353" y="1466154"/>
            <a:ext cx="1759148"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4BBC9A68-562D-344C-8FA9-BF349B38980D}"/>
              </a:ext>
            </a:extLst>
          </p:cNvPr>
          <p:cNvPicPr>
            <a:picLocks noChangeAspect="1"/>
          </p:cNvPicPr>
          <p:nvPr/>
        </p:nvPicPr>
        <p:blipFill>
          <a:blip r:embed="rId9"/>
          <a:stretch>
            <a:fillRect/>
          </a:stretch>
        </p:blipFill>
        <p:spPr>
          <a:xfrm rot="352406">
            <a:off x="7031620" y="1452682"/>
            <a:ext cx="1591183"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1C4EF970-D8DC-7540-99D0-7AE5A7882735}"/>
              </a:ext>
            </a:extLst>
          </p:cNvPr>
          <p:cNvPicPr>
            <a:picLocks noChangeAspect="1"/>
          </p:cNvPicPr>
          <p:nvPr/>
        </p:nvPicPr>
        <p:blipFill rotWithShape="1">
          <a:blip r:embed="rId10"/>
          <a:srcRect l="65082" t="7799" r="15181" b="70576"/>
          <a:stretch/>
        </p:blipFill>
        <p:spPr>
          <a:xfrm>
            <a:off x="284245" y="1654037"/>
            <a:ext cx="1622545"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Box 17">
            <a:extLst>
              <a:ext uri="{FF2B5EF4-FFF2-40B4-BE49-F238E27FC236}">
                <a16:creationId xmlns:a16="http://schemas.microsoft.com/office/drawing/2014/main" id="{ABAA3D10-A0BD-F649-A80A-FD7DA64E4078}"/>
              </a:ext>
            </a:extLst>
          </p:cNvPr>
          <p:cNvSpPr txBox="1"/>
          <p:nvPr/>
        </p:nvSpPr>
        <p:spPr>
          <a:xfrm>
            <a:off x="686116" y="4319639"/>
            <a:ext cx="10819767" cy="255454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C00000"/>
                </a:solidFill>
                <a:effectLst>
                  <a:outerShdw dist="63500" dir="2700000" algn="tl" rotWithShape="0">
                    <a:schemeClr val="accent1">
                      <a:lumMod val="50000"/>
                    </a:schemeClr>
                  </a:outerShdw>
                </a:effectLst>
                <a:latin typeface="MV Boli" panose="02000500030200090000" pitchFamily="2" charset="0"/>
                <a:cs typeface="MV Boli" panose="02000500030200090000" pitchFamily="2" charset="0"/>
              </a:rPr>
              <a:t>From Many Lands, One America</a:t>
            </a:r>
          </a:p>
        </p:txBody>
      </p:sp>
      <p:sp>
        <p:nvSpPr>
          <p:cNvPr id="19" name="TextBox 18">
            <a:extLst>
              <a:ext uri="{FF2B5EF4-FFF2-40B4-BE49-F238E27FC236}">
                <a16:creationId xmlns:a16="http://schemas.microsoft.com/office/drawing/2014/main" id="{21AD1305-A4D4-2444-B5B7-1D8D25BD5B53}"/>
              </a:ext>
            </a:extLst>
          </p:cNvPr>
          <p:cNvSpPr txBox="1"/>
          <p:nvPr/>
        </p:nvSpPr>
        <p:spPr>
          <a:xfrm>
            <a:off x="284245" y="240963"/>
            <a:ext cx="8097755"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Avenir Roman" panose="02000503020000020003" pitchFamily="2" charset="0"/>
                <a:cs typeface="Calibri"/>
              </a:rPr>
              <a:t>Utah Symphony 2018-19 Fifth Grade Concert</a:t>
            </a:r>
          </a:p>
        </p:txBody>
      </p:sp>
    </p:spTree>
    <p:extLst>
      <p:ext uri="{BB962C8B-B14F-4D97-AF65-F5344CB8AC3E}">
        <p14:creationId xmlns:p14="http://schemas.microsoft.com/office/powerpoint/2010/main" val="38932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500"/>
                            </p:stCondLst>
                            <p:childTnLst>
                              <p:par>
                                <p:cTn id="14" presetID="2" presetClass="entr" presetSubtype="4" fill="hold" nodeType="afterEffect">
                                  <p:stCondLst>
                                    <p:cond delay="3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9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9500"/>
                            </p:stCondLst>
                            <p:childTnLst>
                              <p:par>
                                <p:cTn id="24" presetID="2" presetClass="entr" presetSubtype="4" fill="hold" nodeType="afterEffect">
                                  <p:stCondLst>
                                    <p:cond delay="40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4000"/>
                            </p:stCondLst>
                            <p:childTnLst>
                              <p:par>
                                <p:cTn id="29" presetID="2" presetClass="entr" presetSubtype="8" fill="hold" nodeType="afterEffect">
                                  <p:stCondLst>
                                    <p:cond delay="5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19500"/>
                            </p:stCondLst>
                            <p:childTnLst>
                              <p:par>
                                <p:cTn id="34" presetID="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2000" fill="hold"/>
                                        <p:tgtEl>
                                          <p:spTgt spid="18"/>
                                        </p:tgtEl>
                                        <p:attrNameLst>
                                          <p:attrName>ppt_w</p:attrName>
                                        </p:attrNameLst>
                                      </p:cBhvr>
                                      <p:tavLst>
                                        <p:tav tm="0">
                                          <p:val>
                                            <p:fltVal val="0"/>
                                          </p:val>
                                        </p:tav>
                                        <p:tav tm="100000">
                                          <p:val>
                                            <p:strVal val="#ppt_w"/>
                                          </p:val>
                                        </p:tav>
                                      </p:tavLst>
                                    </p:anim>
                                    <p:anim calcmode="lin" valueType="num">
                                      <p:cBhvr>
                                        <p:cTn id="43" dur="2000" fill="hold"/>
                                        <p:tgtEl>
                                          <p:spTgt spid="18"/>
                                        </p:tgtEl>
                                        <p:attrNameLst>
                                          <p:attrName>ppt_h</p:attrName>
                                        </p:attrNameLst>
                                      </p:cBhvr>
                                      <p:tavLst>
                                        <p:tav tm="0">
                                          <p:val>
                                            <p:fltVal val="0"/>
                                          </p:val>
                                        </p:tav>
                                        <p:tav tm="100000">
                                          <p:val>
                                            <p:strVal val="#ppt_h"/>
                                          </p:val>
                                        </p:tav>
                                      </p:tavLst>
                                    </p:anim>
                                    <p:animEffect transition="in" filter="fad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3;&#10;&#13;&#10;Description automatically generated">
            <a:extLst>
              <a:ext uri="{FF2B5EF4-FFF2-40B4-BE49-F238E27FC236}">
                <a16:creationId xmlns:a16="http://schemas.microsoft.com/office/drawing/2014/main" id="{83503165-8F38-C94F-BCFF-352B305D116F}"/>
              </a:ext>
            </a:extLst>
          </p:cNvPr>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3594" y="0"/>
            <a:ext cx="12184811" cy="6858000"/>
          </a:xfrm>
          <a:prstGeom prst="rect">
            <a:avLst/>
          </a:prstGeom>
        </p:spPr>
      </p:pic>
      <p:sp>
        <p:nvSpPr>
          <p:cNvPr id="7" name="TextBox 6">
            <a:extLst>
              <a:ext uri="{FF2B5EF4-FFF2-40B4-BE49-F238E27FC236}">
                <a16:creationId xmlns:a16="http://schemas.microsoft.com/office/drawing/2014/main" id="{DE5DD11C-76D1-874A-9C87-ABF8D5896311}"/>
              </a:ext>
            </a:extLst>
          </p:cNvPr>
          <p:cNvSpPr txBox="1"/>
          <p:nvPr/>
        </p:nvSpPr>
        <p:spPr>
          <a:xfrm>
            <a:off x="284245" y="240963"/>
            <a:ext cx="8097755"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Avenir Roman" panose="02000503020000020003" pitchFamily="2" charset="0"/>
                <a:cs typeface="Calibri"/>
              </a:rPr>
              <a:t>Full-Length Music Files</a:t>
            </a:r>
          </a:p>
        </p:txBody>
      </p:sp>
      <p:graphicFrame>
        <p:nvGraphicFramePr>
          <p:cNvPr id="2" name="Table 1">
            <a:extLst>
              <a:ext uri="{FF2B5EF4-FFF2-40B4-BE49-F238E27FC236}">
                <a16:creationId xmlns:a16="http://schemas.microsoft.com/office/drawing/2014/main" id="{8F819259-4D4B-8A46-B8DB-B80B0F47CBC6}"/>
              </a:ext>
            </a:extLst>
          </p:cNvPr>
          <p:cNvGraphicFramePr>
            <a:graphicFrameLocks noGrp="1"/>
          </p:cNvGraphicFramePr>
          <p:nvPr>
            <p:extLst>
              <p:ext uri="{D42A27DB-BD31-4B8C-83A1-F6EECF244321}">
                <p14:modId xmlns:p14="http://schemas.microsoft.com/office/powerpoint/2010/main" val="446435568"/>
              </p:ext>
            </p:extLst>
          </p:nvPr>
        </p:nvGraphicFramePr>
        <p:xfrm>
          <a:off x="274320" y="1383001"/>
          <a:ext cx="11643360" cy="5055746"/>
        </p:xfrm>
        <a:graphic>
          <a:graphicData uri="http://schemas.openxmlformats.org/drawingml/2006/table">
            <a:tbl>
              <a:tblPr/>
              <a:tblGrid>
                <a:gridCol w="3261360">
                  <a:extLst>
                    <a:ext uri="{9D8B030D-6E8A-4147-A177-3AD203B41FA5}">
                      <a16:colId xmlns:a16="http://schemas.microsoft.com/office/drawing/2014/main" val="3577741329"/>
                    </a:ext>
                  </a:extLst>
                </a:gridCol>
                <a:gridCol w="8382000">
                  <a:extLst>
                    <a:ext uri="{9D8B030D-6E8A-4147-A177-3AD203B41FA5}">
                      <a16:colId xmlns:a16="http://schemas.microsoft.com/office/drawing/2014/main" val="2626957346"/>
                    </a:ext>
                  </a:extLst>
                </a:gridCol>
              </a:tblGrid>
              <a:tr h="586722">
                <a:tc>
                  <a:txBody>
                    <a:bodyPr/>
                    <a:lstStyle/>
                    <a:p>
                      <a:r>
                        <a:rPr lang="en-US" sz="2400" b="1" dirty="0">
                          <a:effectLst/>
                          <a:latin typeface="Calibri" panose="020F0502020204030204" pitchFamily="34" charset="0"/>
                        </a:rPr>
                        <a:t>JOHN WILLIAMS</a:t>
                      </a:r>
                      <a:endParaRPr lang="en-US" sz="2400" dirty="0">
                        <a:effectLst/>
                      </a:endParaRPr>
                    </a:p>
                  </a:txBody>
                  <a:tcPr marL="9525" marR="9525" marT="9525" marB="9525"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en-US" sz="2400" dirty="0">
                          <a:effectLst/>
                          <a:latin typeface="Calibri" panose="020F0502020204030204" pitchFamily="34" charset="0"/>
                        </a:rPr>
                        <a:t>Liberty Fanfare</a:t>
                      </a:r>
                      <a:endParaRPr lang="en-US" sz="2400" dirty="0">
                        <a:effectLst/>
                      </a:endParaRPr>
                    </a:p>
                  </a:txBody>
                  <a:tcPr marL="9525" marR="9525" marT="9525" marB="9525"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2214601454"/>
                  </a:ext>
                </a:extLst>
              </a:tr>
              <a:tr h="586722">
                <a:tc>
                  <a:txBody>
                    <a:bodyPr/>
                    <a:lstStyle/>
                    <a:p>
                      <a:r>
                        <a:rPr lang="en-US" sz="2400" b="1">
                          <a:effectLst/>
                          <a:latin typeface="Calibri" panose="020F0502020204030204" pitchFamily="34" charset="0"/>
                        </a:rPr>
                        <a:t>AARON COPLAND</a:t>
                      </a:r>
                      <a:r>
                        <a:rPr lang="en-US" sz="2400">
                          <a:effectLst/>
                          <a:latin typeface="Calibri" panose="020F0502020204030204" pitchFamily="34" charset="0"/>
                        </a:rPr>
                        <a:t> </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en-US" sz="2400" dirty="0">
                          <a:effectLst/>
                          <a:latin typeface="Calibri" panose="020F0502020204030204" pitchFamily="34" charset="0"/>
                        </a:rPr>
                        <a:t>Variations on a Shaker Melody from "Appalachian Spring"</a:t>
                      </a:r>
                      <a:endParaRPr lang="en-US" sz="2400" dirty="0">
                        <a:effectLst/>
                      </a:endParaRP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2552660830"/>
                  </a:ext>
                </a:extLst>
              </a:tr>
              <a:tr h="586722">
                <a:tc>
                  <a:txBody>
                    <a:bodyPr/>
                    <a:lstStyle/>
                    <a:p>
                      <a:r>
                        <a:rPr lang="en-US" sz="2400" b="1">
                          <a:effectLst/>
                          <a:latin typeface="Calibri" panose="020F0502020204030204" pitchFamily="34" charset="0"/>
                        </a:rPr>
                        <a:t>WILLIAM GRANT STILL</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en-US" sz="2400">
                          <a:effectLst/>
                          <a:latin typeface="Calibri" panose="020F0502020204030204" pitchFamily="34" charset="0"/>
                        </a:rPr>
                        <a:t>Symphony No. 1, "Afro-American": Humor (Animato)</a:t>
                      </a:r>
                      <a:endParaRPr lang="en-US" sz="2400">
                        <a:effectLst/>
                      </a:endParaRP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3952645005"/>
                  </a:ext>
                </a:extLst>
              </a:tr>
              <a:tr h="968721">
                <a:tc>
                  <a:txBody>
                    <a:bodyPr/>
                    <a:lstStyle/>
                    <a:p>
                      <a:r>
                        <a:rPr lang="en-US" sz="2400" b="1">
                          <a:effectLst/>
                          <a:latin typeface="Calibri" panose="020F0502020204030204" pitchFamily="34" charset="0"/>
                        </a:rPr>
                        <a:t>FLORENCE PRICE </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en-US" sz="2400" dirty="0">
                          <a:effectLst/>
                          <a:latin typeface="Calibri" panose="020F0502020204030204" pitchFamily="34" charset="0"/>
                        </a:rPr>
                        <a:t>Dances in the Canebrakes, 1. Nimble Feet (arr. William Grant Still)</a:t>
                      </a:r>
                    </a:p>
                    <a:p>
                      <a:r>
                        <a:rPr lang="en-US" sz="2400" dirty="0">
                          <a:effectLst/>
                          <a:hlinkClick r:id="rId14"/>
                        </a:rPr>
                        <a:t>https://www.youtube.com/watch?v=yhja_HLD1ec</a:t>
                      </a:r>
                      <a:r>
                        <a:rPr lang="en-US" sz="2400" dirty="0">
                          <a:effectLst/>
                        </a:rPr>
                        <a:t> </a:t>
                      </a:r>
                      <a:br>
                        <a:rPr lang="en-US" sz="2400" dirty="0">
                          <a:effectLst/>
                        </a:rPr>
                      </a:br>
                      <a:r>
                        <a:rPr lang="en-US" sz="1550" dirty="0">
                          <a:solidFill>
                            <a:srgbClr val="C00000"/>
                          </a:solidFill>
                          <a:effectLst/>
                        </a:rPr>
                        <a:t>*This is the original, piano version. We will play the orchestrated version arranged by William Grant Still*</a:t>
                      </a: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174972100"/>
                  </a:ext>
                </a:extLst>
              </a:tr>
              <a:tr h="1135346">
                <a:tc>
                  <a:txBody>
                    <a:bodyPr/>
                    <a:lstStyle/>
                    <a:p>
                      <a:r>
                        <a:rPr lang="en-US" sz="2400" b="1">
                          <a:effectLst/>
                          <a:latin typeface="Calibri" panose="020F0502020204030204" pitchFamily="34" charset="0"/>
                        </a:rPr>
                        <a:t>WEI DAI</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en-US" sz="2400" dirty="0">
                          <a:effectLst/>
                        </a:rPr>
                        <a:t>The Dancing Moonlight </a:t>
                      </a:r>
                      <a:br>
                        <a:rPr lang="en-US" sz="2400" dirty="0">
                          <a:effectLst/>
                        </a:rPr>
                      </a:br>
                      <a:r>
                        <a:rPr lang="en-US" sz="2400" dirty="0">
                          <a:effectLst/>
                          <a:hlinkClick r:id="rId15"/>
                        </a:rPr>
                        <a:t>https://www.youtube.com/watch?v=QDrawt-heYM</a:t>
                      </a:r>
                      <a:endParaRPr lang="en-US" sz="2400" dirty="0">
                        <a:effectLst/>
                      </a:endParaRP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696815361"/>
                  </a:ext>
                </a:extLst>
              </a:tr>
              <a:tr h="586722">
                <a:tc>
                  <a:txBody>
                    <a:bodyPr/>
                    <a:lstStyle/>
                    <a:p>
                      <a:r>
                        <a:rPr lang="en-US" sz="2400" b="1">
                          <a:effectLst/>
                          <a:latin typeface="Calibri" panose="020F0502020204030204" pitchFamily="34" charset="0"/>
                        </a:rPr>
                        <a:t>ERICH KORNGOLD</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tc>
                  <a:txBody>
                    <a:bodyPr/>
                    <a:lstStyle/>
                    <a:p>
                      <a:r>
                        <a:rPr lang="de" sz="2400" dirty="0">
                          <a:effectLst/>
                          <a:latin typeface="Calibri" panose="020F0502020204030204" pitchFamily="34" charset="0"/>
                        </a:rPr>
                        <a:t>Der Schneemann (</a:t>
                      </a:r>
                      <a:r>
                        <a:rPr lang="de" sz="2400" dirty="0" err="1">
                          <a:effectLst/>
                          <a:latin typeface="Calibri" panose="020F0502020204030204" pitchFamily="34" charset="0"/>
                        </a:rPr>
                        <a:t>the</a:t>
                      </a:r>
                      <a:r>
                        <a:rPr lang="de" sz="2400" dirty="0">
                          <a:effectLst/>
                          <a:latin typeface="Calibri" panose="020F0502020204030204" pitchFamily="34" charset="0"/>
                        </a:rPr>
                        <a:t> </a:t>
                      </a:r>
                      <a:r>
                        <a:rPr lang="de" sz="2400" dirty="0" err="1">
                          <a:effectLst/>
                          <a:latin typeface="Calibri" panose="020F0502020204030204" pitchFamily="34" charset="0"/>
                        </a:rPr>
                        <a:t>Snowman</a:t>
                      </a:r>
                      <a:r>
                        <a:rPr lang="de" sz="2400" dirty="0">
                          <a:effectLst/>
                          <a:latin typeface="Calibri" panose="020F0502020204030204" pitchFamily="34" charset="0"/>
                        </a:rPr>
                        <a:t>): Moderato </a:t>
                      </a:r>
                      <a:endParaRPr lang="de" sz="2400" dirty="0">
                        <a:effectLst/>
                      </a:endParaRP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74902"/>
                      </a:srgbClr>
                    </a:solidFill>
                  </a:tcPr>
                </a:tc>
                <a:extLst>
                  <a:ext uri="{0D108BD9-81ED-4DB2-BD59-A6C34878D82A}">
                    <a16:rowId xmlns:a16="http://schemas.microsoft.com/office/drawing/2014/main" val="78073728"/>
                  </a:ext>
                </a:extLst>
              </a:tr>
              <a:tr h="586722">
                <a:tc>
                  <a:txBody>
                    <a:bodyPr/>
                    <a:lstStyle/>
                    <a:p>
                      <a:r>
                        <a:rPr lang="en-US" sz="2400" b="1">
                          <a:effectLst/>
                          <a:latin typeface="Calibri" panose="020F0502020204030204" pitchFamily="34" charset="0"/>
                        </a:rPr>
                        <a:t>JOSE PABLO MONCAYO</a:t>
                      </a:r>
                      <a:endParaRPr lang="en-US" sz="2400">
                        <a:effectLst/>
                      </a:endParaRPr>
                    </a:p>
                  </a:txBody>
                  <a:tcPr marL="9525" marR="9525" marT="9525" marB="9525"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alpha val="74902"/>
                      </a:srgbClr>
                    </a:solidFill>
                  </a:tcPr>
                </a:tc>
                <a:tc>
                  <a:txBody>
                    <a:bodyPr/>
                    <a:lstStyle/>
                    <a:p>
                      <a:r>
                        <a:rPr lang="en-US" sz="2400" dirty="0">
                          <a:effectLst/>
                        </a:rPr>
                        <a:t>Huapango</a:t>
                      </a:r>
                    </a:p>
                  </a:txBody>
                  <a:tcPr marL="9525" marR="9525" marT="9525" marB="9525"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FFFF">
                        <a:alpha val="74902"/>
                      </a:srgbClr>
                    </a:solidFill>
                  </a:tcPr>
                </a:tc>
                <a:extLst>
                  <a:ext uri="{0D108BD9-81ED-4DB2-BD59-A6C34878D82A}">
                    <a16:rowId xmlns:a16="http://schemas.microsoft.com/office/drawing/2014/main" val="2082324036"/>
                  </a:ext>
                </a:extLst>
              </a:tr>
            </a:tbl>
          </a:graphicData>
        </a:graphic>
      </p:graphicFrame>
      <p:sp>
        <p:nvSpPr>
          <p:cNvPr id="3" name="Rectangle 1">
            <a:extLst>
              <a:ext uri="{FF2B5EF4-FFF2-40B4-BE49-F238E27FC236}">
                <a16:creationId xmlns:a16="http://schemas.microsoft.com/office/drawing/2014/main" id="{64A80B65-21D3-CB4C-B7C0-E23E9B9237C8}"/>
              </a:ext>
            </a:extLst>
          </p:cNvPr>
          <p:cNvSpPr>
            <a:spLocks noChangeArrowheads="1"/>
          </p:cNvSpPr>
          <p:nvPr/>
        </p:nvSpPr>
        <p:spPr bwMode="auto">
          <a:xfrm>
            <a:off x="1205864" y="1572805"/>
            <a:ext cx="15427975" cy="27699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Liberty Fanfare.aif">
            <a:hlinkClick r:id="" action="ppaction://media"/>
            <a:extLst>
              <a:ext uri="{FF2B5EF4-FFF2-40B4-BE49-F238E27FC236}">
                <a16:creationId xmlns:a16="http://schemas.microsoft.com/office/drawing/2014/main" id="{3B163957-DE61-4E49-84D5-09C291E2AAF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447206" y="1264055"/>
            <a:ext cx="813816" cy="813816"/>
          </a:xfrm>
          <a:prstGeom prst="rect">
            <a:avLst/>
          </a:prstGeom>
        </p:spPr>
      </p:pic>
      <p:pic>
        <p:nvPicPr>
          <p:cNvPr id="9" name="Naxos-CCLCDG1136-01-GBCJG0400550.mp3">
            <a:hlinkClick r:id="" action="ppaction://media"/>
            <a:extLst>
              <a:ext uri="{FF2B5EF4-FFF2-40B4-BE49-F238E27FC236}">
                <a16:creationId xmlns:a16="http://schemas.microsoft.com/office/drawing/2014/main" id="{D645D147-045E-124B-9BE2-D344783B9A2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725364" y="1845222"/>
            <a:ext cx="812800" cy="812800"/>
          </a:xfrm>
          <a:prstGeom prst="rect">
            <a:avLst/>
          </a:prstGeom>
        </p:spPr>
      </p:pic>
      <p:pic>
        <p:nvPicPr>
          <p:cNvPr id="10" name="Naxos-8.559174-07-HKI190438607.mp3">
            <a:hlinkClick r:id="" action="ppaction://media"/>
            <a:extLst>
              <a:ext uri="{FF2B5EF4-FFF2-40B4-BE49-F238E27FC236}">
                <a16:creationId xmlns:a16="http://schemas.microsoft.com/office/drawing/2014/main" id="{FA6616FB-EEF7-664F-95CB-CCFFB5265A7D}"/>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153121" y="2435190"/>
            <a:ext cx="812800" cy="812800"/>
          </a:xfrm>
          <a:prstGeom prst="rect">
            <a:avLst/>
          </a:prstGeom>
        </p:spPr>
      </p:pic>
      <p:pic>
        <p:nvPicPr>
          <p:cNvPr id="11" name="Moderato_—.mp3">
            <a:hlinkClick r:id="" action="ppaction://media"/>
            <a:extLst>
              <a:ext uri="{FF2B5EF4-FFF2-40B4-BE49-F238E27FC236}">
                <a16:creationId xmlns:a16="http://schemas.microsoft.com/office/drawing/2014/main" id="{5F96A693-B91D-4D49-96D4-E69BD45898D4}"/>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046576" y="5150725"/>
            <a:ext cx="812800" cy="812800"/>
          </a:xfrm>
          <a:prstGeom prst="rect">
            <a:avLst/>
          </a:prstGeom>
        </p:spPr>
      </p:pic>
      <p:pic>
        <p:nvPicPr>
          <p:cNvPr id="12" name="Naxos-8.550838-01-HKI199263001.mp3">
            <a:hlinkClick r:id="" action="ppaction://media"/>
            <a:extLst>
              <a:ext uri="{FF2B5EF4-FFF2-40B4-BE49-F238E27FC236}">
                <a16:creationId xmlns:a16="http://schemas.microsoft.com/office/drawing/2014/main" id="{626F81E3-B2BC-5443-B42F-36FDC2D56393}"/>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040806" y="5788156"/>
            <a:ext cx="812800" cy="812800"/>
          </a:xfrm>
          <a:prstGeom prst="rect">
            <a:avLst/>
          </a:prstGeom>
        </p:spPr>
      </p:pic>
    </p:spTree>
    <p:extLst>
      <p:ext uri="{BB962C8B-B14F-4D97-AF65-F5344CB8AC3E}">
        <p14:creationId xmlns:p14="http://schemas.microsoft.com/office/powerpoint/2010/main" val="386205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3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266"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6440"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2337"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116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9"/>
                </p:tgtEl>
              </p:cMediaNode>
            </p:audio>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17687</TotalTime>
  <Words>239</Words>
  <Application>Microsoft Macintosh PowerPoint</Application>
  <PresentationFormat>Widescreen</PresentationFormat>
  <Paragraphs>27</Paragraphs>
  <Slides>2</Slides>
  <Notes>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Avenir Roman</vt:lpstr>
      <vt:lpstr>Calibri</vt:lpstr>
      <vt:lpstr>Arial</vt:lpstr>
      <vt:lpstr>MV Boli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Kyleene Johnson</dc:creator>
  <cp:lastModifiedBy>Kyleene Johnson</cp:lastModifiedBy>
  <cp:revision>1600</cp:revision>
  <dcterms:created xsi:type="dcterms:W3CDTF">2013-07-15T20:26:40Z</dcterms:created>
  <dcterms:modified xsi:type="dcterms:W3CDTF">2019-01-10T19:34:45Z</dcterms:modified>
</cp:coreProperties>
</file>